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  <p:sldMasterId id="2147484165" r:id="rId5"/>
    <p:sldMasterId id="2147484207" r:id="rId6"/>
    <p:sldMasterId id="2147483648" r:id="rId7"/>
  </p:sldMasterIdLst>
  <p:notesMasterIdLst>
    <p:notesMasterId r:id="rId46"/>
  </p:notesMasterIdLst>
  <p:handoutMasterIdLst>
    <p:handoutMasterId r:id="rId47"/>
  </p:handoutMasterIdLst>
  <p:sldIdLst>
    <p:sldId id="380" r:id="rId8"/>
    <p:sldId id="495" r:id="rId9"/>
    <p:sldId id="499" r:id="rId10"/>
    <p:sldId id="374" r:id="rId11"/>
    <p:sldId id="501" r:id="rId12"/>
    <p:sldId id="1861" r:id="rId13"/>
    <p:sldId id="3982" r:id="rId14"/>
    <p:sldId id="1898" r:id="rId15"/>
    <p:sldId id="3983" r:id="rId16"/>
    <p:sldId id="1823" r:id="rId17"/>
    <p:sldId id="3980" r:id="rId18"/>
    <p:sldId id="3984" r:id="rId19"/>
    <p:sldId id="3985" r:id="rId20"/>
    <p:sldId id="484" r:id="rId21"/>
    <p:sldId id="1883" r:id="rId22"/>
    <p:sldId id="3986" r:id="rId23"/>
    <p:sldId id="3987" r:id="rId24"/>
    <p:sldId id="3981" r:id="rId25"/>
    <p:sldId id="3988" r:id="rId26"/>
    <p:sldId id="3990" r:id="rId27"/>
    <p:sldId id="3989" r:id="rId28"/>
    <p:sldId id="3991" r:id="rId29"/>
    <p:sldId id="3992" r:id="rId30"/>
    <p:sldId id="3993" r:id="rId31"/>
    <p:sldId id="3994" r:id="rId32"/>
    <p:sldId id="3995" r:id="rId33"/>
    <p:sldId id="3996" r:id="rId34"/>
    <p:sldId id="3997" r:id="rId35"/>
    <p:sldId id="3998" r:id="rId36"/>
    <p:sldId id="3999" r:id="rId37"/>
    <p:sldId id="4000" r:id="rId38"/>
    <p:sldId id="4001" r:id="rId39"/>
    <p:sldId id="4002" r:id="rId40"/>
    <p:sldId id="4003" r:id="rId41"/>
    <p:sldId id="4004" r:id="rId42"/>
    <p:sldId id="4005" r:id="rId43"/>
    <p:sldId id="500" r:id="rId44"/>
    <p:sldId id="497" r:id="rId4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13080B-BBC9-4861-8C22-311A76CEC0F5}">
          <p14:sldIdLst>
            <p14:sldId id="380"/>
            <p14:sldId id="495"/>
            <p14:sldId id="499"/>
            <p14:sldId id="374"/>
            <p14:sldId id="501"/>
          </p14:sldIdLst>
        </p14:section>
        <p14:section name="What is M365DSC" id="{8C67CE20-E7DC-4C41-9E2E-49E41289FC8D}">
          <p14:sldIdLst>
            <p14:sldId id="1861"/>
            <p14:sldId id="3982"/>
            <p14:sldId id="1898"/>
          </p14:sldIdLst>
        </p14:section>
        <p14:section name="Automate" id="{6BB23E9F-84F9-44D4-A45E-216399B62D9A}">
          <p14:sldIdLst>
            <p14:sldId id="3983"/>
            <p14:sldId id="1823"/>
            <p14:sldId id="3980"/>
            <p14:sldId id="3984"/>
            <p14:sldId id="3985"/>
            <p14:sldId id="484"/>
            <p14:sldId id="1883"/>
          </p14:sldIdLst>
        </p14:section>
        <p14:section name="Monitor" id="{347A490B-8778-48D5-87FC-2239F3646E7D}">
          <p14:sldIdLst>
            <p14:sldId id="3986"/>
            <p14:sldId id="3987"/>
            <p14:sldId id="3981"/>
            <p14:sldId id="3988"/>
          </p14:sldIdLst>
        </p14:section>
        <p14:section name="Export" id="{11A2DBB4-A525-4361-AB35-AD8B0933C9C1}">
          <p14:sldIdLst>
            <p14:sldId id="3990"/>
            <p14:sldId id="3989"/>
            <p14:sldId id="3991"/>
            <p14:sldId id="3992"/>
          </p14:sldIdLst>
        </p14:section>
        <p14:section name="Synchronize" id="{789B1B4B-6B8D-4C0C-9792-409AD9210A07}">
          <p14:sldIdLst>
            <p14:sldId id="3993"/>
            <p14:sldId id="3994"/>
            <p14:sldId id="3995"/>
            <p14:sldId id="3996"/>
          </p14:sldIdLst>
        </p14:section>
        <p14:section name="Report" id="{BD3EE31D-F53A-4001-8BDF-BFD4BDD4091F}">
          <p14:sldIdLst>
            <p14:sldId id="3997"/>
            <p14:sldId id="3998"/>
            <p14:sldId id="3999"/>
          </p14:sldIdLst>
        </p14:section>
        <p14:section name="Assess" id="{9F577FE1-1394-4727-8779-0B1A811C0D3D}">
          <p14:sldIdLst>
            <p14:sldId id="4000"/>
            <p14:sldId id="4001"/>
            <p14:sldId id="4002"/>
            <p14:sldId id="4003"/>
            <p14:sldId id="4004"/>
            <p14:sldId id="4005"/>
          </p14:sldIdLst>
        </p14:section>
        <p14:section name="Outro" id="{ED7AFC50-B7E8-442E-9A05-CF1CE63C159C}">
          <p14:sldIdLst>
            <p14:sldId id="500"/>
            <p14:sldId id="4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3"/>
    <a:srgbClr val="C07B00"/>
    <a:srgbClr val="732B6B"/>
    <a:srgbClr val="F9F9F9"/>
    <a:srgbClr val="298E93"/>
    <a:srgbClr val="1B6B7E"/>
    <a:srgbClr val="33B0B7"/>
    <a:srgbClr val="269196"/>
    <a:srgbClr val="DBEDFB"/>
    <a:srgbClr val="9A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86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14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9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8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5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99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Meaning I don’t tell it do this and then that, but rather here is how I want this, then do whatever in you need to </a:t>
            </a:r>
            <a:r>
              <a:rPr lang="en-US" err="1"/>
              <a:t>to</a:t>
            </a:r>
            <a:r>
              <a:rPr lang="en-US"/>
              <a:t>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5/25/2020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6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</a:t>
            </a:r>
            <a:r>
              <a:rPr lang="en-US"/>
              <a:t>whatever you </a:t>
            </a:r>
            <a:r>
              <a:rPr lang="en-US" dirty="0"/>
              <a:t>need to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5/25/2020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3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 &amp; list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E5ED528-717B-4CE6-B777-0321F74BF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, list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DC3628-489A-4FCD-BA0B-A74BC521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AAC9EC-2C34-4464-A504-494F04376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9DC36A1-09EE-4B4F-8CC8-B922ECA2AE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nation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2042428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96502"/>
            <a:ext cx="12083969" cy="646331"/>
          </a:xfrm>
          <a:prstGeom prst="rect">
            <a:avLst/>
          </a:prstGeom>
        </p:spPr>
        <p:txBody>
          <a:bodyPr anchor="ctr"/>
          <a:lstStyle>
            <a:lvl1pPr algn="ctr"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366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ff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111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2162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4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9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96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22514" y="1377538"/>
            <a:ext cx="11147869" cy="485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B0B9DA-38B0-438A-9CD7-4393CBFB5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205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95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025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19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7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7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08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8739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0219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163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38150" y="1400175"/>
            <a:ext cx="8936038" cy="381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184C71-869C-4923-8E25-7D4257D2C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9155129-4EE0-4A05-A938-AE911DAAA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774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943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2505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9080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0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009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48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2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7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14413" y="141498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14413" y="364233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4343400" y="1415719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4343400" y="3643016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4B794F-5CE6-4AB5-83E7-77AC5A36B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4771D6-7506-470E-9C37-2D144E392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8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905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2558902"/>
            <a:ext cx="7315200" cy="1474382"/>
          </a:xfrm>
        </p:spPr>
        <p:txBody>
          <a:bodyPr anchor="b">
            <a:normAutofit/>
          </a:bodyPr>
          <a:lstStyle>
            <a:lvl1pPr algn="l">
              <a:defRPr sz="40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39" y="4123836"/>
            <a:ext cx="7315200" cy="84549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"/>
            <a:ext cx="1770146" cy="7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68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9DF-3016-45F7-BB7F-FC0D3A22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C1531-9693-4DAF-8BB6-163DA3EC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35F5-79C0-4525-9EEB-AA9DC09B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3080-5AFD-4BE2-83F7-D387041F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0FEA-70B1-4483-9783-EBED328F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CBE-6BAA-41C5-894B-90A1D7F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2126-9D14-46C9-AF8F-91E00AC3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2D27-C8FD-4204-81DC-445A8220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DA4A-AF40-4D80-8E93-2D803DD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CF61-BBBE-497A-887C-2DF6893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972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CE-A3A3-4C27-A905-6D81399E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ACF82-C89E-4DDE-A569-174DD908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8A31-C693-4121-8637-9352016D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DDD6-07C0-4394-ADBE-13D74B28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9D8C8-6C94-4054-B937-77456B62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850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0940-EBEA-41FB-ABC3-9B558892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8D26-4F11-4C67-B83E-297C87DC3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3599F-23A6-45E6-BC4D-9BD3D38EC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5E86-209C-492A-A9C3-D29DA7FE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36A6B-78F1-464B-BE00-A99B21B0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F6E16-7AF1-46B3-A708-91434EB2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001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452-70D6-47A8-94E3-393161C2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59A1-D2CA-45F9-9A7B-D76A7AB1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8FEE5-A749-48B1-9F78-5B06BAB7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CE80-8A8B-4134-8D91-B652C0D50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FABB5-4984-4FA9-A189-A5E61543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EF8C-0B48-4389-BF50-6D19764D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CFF97-E933-4A01-9A12-C21E455B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5F386-F124-43BD-AE9C-3A7AB4A4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03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FE6F-F29A-4D6F-8056-FEC324CA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486B6-93CA-4D05-B237-E938A475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9ED17-4E4B-46BA-89DC-D9595D80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02FA3-AD37-48FD-97CE-9526727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50946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7933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CC2DE0-9209-43DD-9DB9-AF74A40D1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54E5-3C10-44F9-9DCA-773350FF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BBEBF-AEAC-4D5B-AFB2-5D69847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C1FB-3511-4ADB-B3D6-0F244F8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15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3776-CFCE-4927-8C19-AE40C6F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EC3-85F2-4FE9-9BF9-E0B401EF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9223-10E9-4B8F-A235-E0A4D0A4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1D00-7BF7-4272-82DA-2B6ACE9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270A-D793-4763-AEC5-EDECC697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D9509-3A73-478B-BE7B-2DB12CC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831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42F7-DF90-4F46-BD5F-BF5D1E6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C35CC-C22E-474C-ACFC-1D57B068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74FA-7E8C-4548-B67F-EA477BD3E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C688-FBA9-4315-8244-DAE85FD6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3090-3E08-4DBE-8BCB-43B037B3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C18D-242C-4793-BF39-5F9963AF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772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5203-BA6D-453E-AE42-1FD0236B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E0AFB-0CC4-48B1-AD4C-19494B5D3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83719-2820-4533-B962-85233E49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BB4-CEBE-4357-87E9-1BAED90C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D4A4-FF2E-40C9-B531-39961AEF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32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28C87-9D5F-4FFB-A437-927E796BD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B1708-2578-4E19-B8B0-79075537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C0E0-66DC-4DDB-A09B-D16512C5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53B1-E551-469C-9FD1-B547A62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0B34-114B-4E27-A54A-65C0973B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153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5514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136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136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7543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7543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92950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2950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0D9D6-0080-426D-8757-0D8AA39F0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ancy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720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4806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1892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1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95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931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11892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75" y="1781073"/>
            <a:ext cx="38862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5288" y="3828948"/>
            <a:ext cx="18288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AA112B-75A0-44C1-8D23-B02734D7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72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image" Target="../media/image9.emf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DE959CE-9F11-4069-9BD8-EA1D22323210}"/>
              </a:ext>
            </a:extLst>
          </p:cNvPr>
          <p:cNvSpPr txBox="1"/>
          <p:nvPr userDrawn="1"/>
        </p:nvSpPr>
        <p:spPr>
          <a:xfrm>
            <a:off x="9661823" y="247652"/>
            <a:ext cx="2072641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May 27 &amp; 28, 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Name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Surname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| EN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#M365VM</a:t>
            </a:r>
            <a:endParaRPr lang="cs-CZ" sz="1200" b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6" r:id="rId2"/>
    <p:sldLayoutId id="2147484156" r:id="rId3"/>
    <p:sldLayoutId id="2147484193" r:id="rId4"/>
    <p:sldLayoutId id="2147484191" r:id="rId5"/>
    <p:sldLayoutId id="2147484192" r:id="rId6"/>
    <p:sldLayoutId id="2147484190" r:id="rId7"/>
    <p:sldLayoutId id="2147484201" r:id="rId8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83" r:id="rId2"/>
    <p:sldLayoutId id="2147484199" r:id="rId3"/>
    <p:sldLayoutId id="2147484180" r:id="rId4"/>
    <p:sldLayoutId id="2147484198" r:id="rId5"/>
    <p:sldLayoutId id="2147484168" r:id="rId6"/>
    <p:sldLayoutId id="2147484182" r:id="rId7"/>
    <p:sldLayoutId id="2147484181" r:id="rId8"/>
    <p:sldLayoutId id="2147484202" r:id="rId9"/>
    <p:sldLayoutId id="2147484174" r:id="rId10"/>
    <p:sldLayoutId id="2147484179" r:id="rId11"/>
    <p:sldLayoutId id="2147484203" r:id="rId12"/>
    <p:sldLayoutId id="2147484204" r:id="rId13"/>
    <p:sldLayoutId id="2147484206" r:id="rId14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32" r:id="rId25"/>
    <p:sldLayoutId id="2147484233" r:id="rId26"/>
    <p:sldLayoutId id="2147484234" r:id="rId27"/>
    <p:sldLayoutId id="2147484235" r:id="rId28"/>
    <p:sldLayoutId id="2147484236" r:id="rId29"/>
    <p:sldLayoutId id="2147484237" r:id="rId30"/>
    <p:sldLayoutId id="214748423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13178-24F7-424F-8C16-31649AE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289CB-9C66-45A6-9F60-1B7F1DEF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44B7-C6A6-420A-B74F-F15E875B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B1C1-7E35-4DFF-9A3E-C2E006C6FDE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51E1-61EF-4967-9931-5A85DF7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091C-EBDA-4E4E-9A82-A0765637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6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6.png"/><Relationship Id="rId11" Type="http://schemas.openxmlformats.org/officeDocument/2006/relationships/image" Target="../media/image3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2.jpg"/><Relationship Id="rId7" Type="http://schemas.openxmlformats.org/officeDocument/2006/relationships/image" Target="../media/image3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7.svg"/><Relationship Id="rId2" Type="http://schemas.openxmlformats.org/officeDocument/2006/relationships/image" Target="../media/image4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6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61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6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63.png"/><Relationship Id="rId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47.png"/><Relationship Id="rId10" Type="http://schemas.openxmlformats.org/officeDocument/2006/relationships/image" Target="../media/image63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ve.uwkc.org/M365VM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nikcharlebois.com/" TargetMode="External"/><Relationship Id="rId5" Type="http://schemas.openxmlformats.org/officeDocument/2006/relationships/image" Target="../media/image33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ka.ms/O365DSC" TargetMode="Externa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A58C4FD7-3110-4C19-B2F3-1B3898D5500A}"/>
              </a:ext>
            </a:extLst>
          </p:cNvPr>
          <p:cNvSpPr txBox="1">
            <a:spLocks/>
          </p:cNvSpPr>
          <p:nvPr/>
        </p:nvSpPr>
        <p:spPr>
          <a:xfrm>
            <a:off x="1" y="2039111"/>
            <a:ext cx="12192000" cy="1592357"/>
          </a:xfrm>
          <a:prstGeom prst="roundRect">
            <a:avLst/>
          </a:prstGeom>
          <a:noFill/>
          <a:ln w="28575">
            <a:noFill/>
          </a:ln>
        </p:spPr>
        <p:txBody>
          <a:bodyPr vert="horz" wrap="square" lIns="274320" tIns="91440" rIns="182880" bIns="91440" rtlCol="0" anchor="ctr" anchorCtr="0">
            <a:normAutofit fontScale="97500"/>
          </a:bodyPr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 defTabSz="685983">
              <a:lnSpc>
                <a:spcPts val="34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MICROSOFT 365 VIRTUAL MARATHON</a:t>
            </a:r>
            <a:br>
              <a:rPr lang="en-US" sz="2400" dirty="0">
                <a:solidFill>
                  <a:schemeClr val="bg1"/>
                </a:solidFill>
                <a:latin typeface="+mn-lt"/>
              </a:rPr>
            </a:br>
            <a:r>
              <a:rPr lang="en-US" sz="2400" dirty="0">
                <a:solidFill>
                  <a:schemeClr val="bg1"/>
                </a:solidFill>
                <a:latin typeface="+mn-lt"/>
              </a:rPr>
              <a:t>Microsoft365DSC – The Next Best Thing Since Sliced Bread</a:t>
            </a:r>
            <a:endParaRPr lang="en-US" sz="240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53F3327-8FC1-4E27-98E6-42D44EFF912D}"/>
              </a:ext>
            </a:extLst>
          </p:cNvPr>
          <p:cNvSpPr txBox="1">
            <a:spLocks/>
          </p:cNvSpPr>
          <p:nvPr/>
        </p:nvSpPr>
        <p:spPr>
          <a:xfrm>
            <a:off x="0" y="3796061"/>
            <a:ext cx="12192000" cy="1521374"/>
          </a:xfrm>
          <a:prstGeom prst="roundRect">
            <a:avLst/>
          </a:prstGeom>
          <a:noFill/>
          <a:ln w="28575">
            <a:noFill/>
          </a:ln>
        </p:spPr>
        <p:txBody>
          <a:bodyPr lIns="91440" tIns="91440" bIns="91440" anchor="ctr">
            <a:norm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0" algn="ctr">
              <a:buFont typeface="Arial" pitchFamily="34" charset="0"/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Nik Charlebois</a:t>
            </a:r>
          </a:p>
          <a:p>
            <a:pPr marL="180000" indent="0" algn="ctr">
              <a:buFont typeface="Arial" pitchFamily="34" charset="0"/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Senior Premier Field Engineer - Microsoft</a:t>
            </a:r>
          </a:p>
          <a:p>
            <a:pPr marL="180000" indent="0" algn="ctr">
              <a:buFont typeface="Arial" pitchFamily="34" charset="0"/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@NikCharlebois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6936D8-8C05-4870-B6A6-45E547FB40D2}"/>
              </a:ext>
            </a:extLst>
          </p:cNvPr>
          <p:cNvGrpSpPr/>
          <p:nvPr/>
        </p:nvGrpSpPr>
        <p:grpSpPr>
          <a:xfrm>
            <a:off x="9908224" y="5562176"/>
            <a:ext cx="2192985" cy="1199749"/>
            <a:chOff x="9908224" y="5562176"/>
            <a:chExt cx="2192985" cy="1199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0BC10F-B9A6-411C-B888-DCE6813320C9}"/>
                </a:ext>
              </a:extLst>
            </p:cNvPr>
            <p:cNvGrpSpPr/>
            <p:nvPr/>
          </p:nvGrpSpPr>
          <p:grpSpPr>
            <a:xfrm>
              <a:off x="9908225" y="5562176"/>
              <a:ext cx="2192984" cy="1184360"/>
              <a:chOff x="9908225" y="5562176"/>
              <a:chExt cx="2192984" cy="118436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57D70C4-F1CF-4346-8E8B-ED2BBCBB0E55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92984" cy="980274"/>
                <a:chOff x="9861333" y="5729718"/>
                <a:chExt cx="2192984" cy="980274"/>
              </a:xfrm>
            </p:grpSpPr>
            <p:pic>
              <p:nvPicPr>
                <p:cNvPr id="15" name="Picture 14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27B15167-346C-4FD8-AFC3-1CC98AD12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BDC3B5-323E-4779-B6A9-A7005F2E3D13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9298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 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740F8F-C849-449D-A584-675252721FCD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E9018B-1A7B-4E17-8717-E8FB52354BFA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82E32D3-1AA6-46E7-B49B-692DE8B9E0D0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</p:spTree>
    <p:extLst>
      <p:ext uri="{BB962C8B-B14F-4D97-AF65-F5344CB8AC3E}">
        <p14:creationId xmlns:p14="http://schemas.microsoft.com/office/powerpoint/2010/main" val="394923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63792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036" y="2189018"/>
            <a:ext cx="9144000" cy="30777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It’s a Declarative approach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;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6EB7-F4F0-40DA-98FF-7F6C746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09" y="2672612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CDFBA-8FAA-4EC4-A162-200B9E129F30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8" name="Picture 7" descr="See the source image">
            <a:extLst>
              <a:ext uri="{FF2B5EF4-FFF2-40B4-BE49-F238E27FC236}">
                <a16:creationId xmlns:a16="http://schemas.microsoft.com/office/drawing/2014/main" id="{10462D2E-500C-414E-9957-4A84521C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DA972-3C5B-4EB8-BCA5-B01E6320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55285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937" y="2761275"/>
            <a:ext cx="9144000" cy="307777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400" b="1" u="sng" dirty="0">
                <a:solidFill>
                  <a:schemeClr val="tx1"/>
                </a:solidFill>
              </a:rPr>
              <a:t>Declarative: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b="1" u="sng" dirty="0">
                <a:solidFill>
                  <a:schemeClr val="tx1"/>
                </a:solidFill>
              </a:rPr>
              <a:t>Imperative: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569C-E724-48FA-879E-E210C1E5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4" y="4914437"/>
            <a:ext cx="6886625" cy="885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9DAAD-00B6-4EBE-8C19-29F4E228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94" y="2029755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CEFB7-2D5F-45E1-A0E8-42920B32F2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7DDB8514-3BD6-492D-A563-03968A10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E47B6-7B78-4EDF-AC22-71F865F36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18" y="2307931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201E8-25B0-4ACD-A5AA-14A972DD1C39}"/>
              </a:ext>
            </a:extLst>
          </p:cNvPr>
          <p:cNvSpPr txBox="1"/>
          <p:nvPr/>
        </p:nvSpPr>
        <p:spPr>
          <a:xfrm>
            <a:off x="4886264" y="4233317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 your Microsoft 365 Configuration as Code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9CB46FA-4E1C-435A-978F-5B34BFA1AA5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C3D3-5501-499D-89C9-52F7A59D862D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Automate – Deploy Configuration 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9A1C5CBB-A973-4C50-9BA5-4A18017504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56A8D-3DE9-4A28-B6B9-7DB3CDEE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3B5D9-7D48-4745-A9BF-FE28DC8252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56034560-9FB0-4153-8011-66062B92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18" y="2617493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63248CE-5966-4BF2-98D7-DDA60898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4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81FD60-574E-495C-B685-17C9D290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31" y="1492665"/>
            <a:ext cx="1426576" cy="91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3CBEFBD-42C1-46D7-8D0E-ACF0F377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28" y="2525841"/>
            <a:ext cx="1431831" cy="12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F96C7B9-EF4B-40FB-8576-0E9E532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2818228"/>
            <a:ext cx="1357040" cy="13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D5088E02-FB7A-4140-9336-0D94642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03" y="3871539"/>
            <a:ext cx="2000512" cy="11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362770-A529-4621-8D97-B647F360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5230135"/>
            <a:ext cx="1099046" cy="102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326E9B5-96ED-401D-9A2F-A766978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5" y="5741209"/>
            <a:ext cx="994955" cy="9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84907865-E4DB-4BDE-AE98-EE33759B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44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F1185-55AE-4692-BD06-F54D2436CCBA}"/>
              </a:ext>
            </a:extLst>
          </p:cNvPr>
          <p:cNvCxnSpPr/>
          <p:nvPr/>
        </p:nvCxnSpPr>
        <p:spPr>
          <a:xfrm flipV="1">
            <a:off x="3016938" y="1292973"/>
            <a:ext cx="4280789" cy="1939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6FDF-4DAF-4880-8C9B-3EF162FC3E39}"/>
              </a:ext>
            </a:extLst>
          </p:cNvPr>
          <p:cNvCxnSpPr>
            <a:cxnSpLocks/>
          </p:cNvCxnSpPr>
          <p:nvPr/>
        </p:nvCxnSpPr>
        <p:spPr>
          <a:xfrm flipV="1">
            <a:off x="3016938" y="1015116"/>
            <a:ext cx="7461160" cy="229958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F3B0D-C78A-4340-A376-B5321B39F767}"/>
              </a:ext>
            </a:extLst>
          </p:cNvPr>
          <p:cNvCxnSpPr>
            <a:cxnSpLocks/>
          </p:cNvCxnSpPr>
          <p:nvPr/>
        </p:nvCxnSpPr>
        <p:spPr>
          <a:xfrm flipV="1">
            <a:off x="3027849" y="2048042"/>
            <a:ext cx="6104746" cy="14783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590081-4487-4F3D-B633-791E5609562F}"/>
              </a:ext>
            </a:extLst>
          </p:cNvPr>
          <p:cNvCxnSpPr>
            <a:cxnSpLocks/>
            <a:endCxn id="4098" idx="1"/>
          </p:cNvCxnSpPr>
          <p:nvPr/>
        </p:nvCxnSpPr>
        <p:spPr>
          <a:xfrm flipV="1">
            <a:off x="3021913" y="3131983"/>
            <a:ext cx="4771115" cy="46003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A02EF-D66B-426B-B58A-917CAC779BFC}"/>
              </a:ext>
            </a:extLst>
          </p:cNvPr>
          <p:cNvCxnSpPr>
            <a:cxnSpLocks/>
          </p:cNvCxnSpPr>
          <p:nvPr/>
        </p:nvCxnSpPr>
        <p:spPr>
          <a:xfrm>
            <a:off x="3011002" y="3884152"/>
            <a:ext cx="5683014" cy="4731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2315FD-02B1-41C7-953C-677C5F485338}"/>
              </a:ext>
            </a:extLst>
          </p:cNvPr>
          <p:cNvCxnSpPr>
            <a:cxnSpLocks/>
          </p:cNvCxnSpPr>
          <p:nvPr/>
        </p:nvCxnSpPr>
        <p:spPr>
          <a:xfrm>
            <a:off x="3068618" y="4214776"/>
            <a:ext cx="4593366" cy="16859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FAFCBA-CA64-4394-968A-365F3BDDFE42}"/>
              </a:ext>
            </a:extLst>
          </p:cNvPr>
          <p:cNvCxnSpPr>
            <a:cxnSpLocks/>
          </p:cNvCxnSpPr>
          <p:nvPr/>
        </p:nvCxnSpPr>
        <p:spPr>
          <a:xfrm>
            <a:off x="3107391" y="4104368"/>
            <a:ext cx="7365452" cy="159837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91202-082B-4AC5-81A8-66E8B1835BCE}"/>
              </a:ext>
            </a:extLst>
          </p:cNvPr>
          <p:cNvCxnSpPr>
            <a:cxnSpLocks/>
          </p:cNvCxnSpPr>
          <p:nvPr/>
        </p:nvCxnSpPr>
        <p:spPr>
          <a:xfrm flipV="1">
            <a:off x="3021913" y="3672440"/>
            <a:ext cx="7450930" cy="10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A52B31-31B5-4B86-9E3A-18A2DBAF2424}"/>
              </a:ext>
            </a:extLst>
          </p:cNvPr>
          <p:cNvSpPr txBox="1"/>
          <p:nvPr/>
        </p:nvSpPr>
        <p:spPr>
          <a:xfrm>
            <a:off x="787153" y="4548780"/>
            <a:ext cx="2719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Automate the Configuration of all M365 Workloads</a:t>
            </a:r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1849A52D-92ED-49A8-8BBD-05F5A428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33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314B02B1-C5C1-40F9-A66B-F034E87A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43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6D15F8C-0FC8-46DC-9626-049DF55CF60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92813-3AD0-429B-9D1C-B8B3254815D8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Automate – Deploy Configuration </a:t>
            </a:r>
          </a:p>
        </p:txBody>
      </p:sp>
      <p:sp>
        <p:nvSpPr>
          <p:cNvPr id="8" name="Thunderstorms_E9C6" title="Icon of thunderclouds and lightning">
            <a:extLst>
              <a:ext uri="{FF2B5EF4-FFF2-40B4-BE49-F238E27FC236}">
                <a16:creationId xmlns:a16="http://schemas.microsoft.com/office/drawing/2014/main" id="{64B3CE15-15AB-4DBB-8326-57D2F55B1F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3DA-5FC8-431B-A41F-178390170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7CE3A-8CB2-48AF-8C65-01A0EB590DF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4" name="Picture 13" descr="See the source image">
            <a:extLst>
              <a:ext uri="{FF2B5EF4-FFF2-40B4-BE49-F238E27FC236}">
                <a16:creationId xmlns:a16="http://schemas.microsoft.com/office/drawing/2014/main" id="{CAC30024-E3AC-4AA9-BCDC-08A24BE8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93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756D-AB63-408E-ACA0-EF18A261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6" y="382522"/>
            <a:ext cx="9144000" cy="553998"/>
          </a:xfrm>
        </p:spPr>
        <p:txBody>
          <a:bodyPr/>
          <a:lstStyle/>
          <a:p>
            <a:r>
              <a:rPr lang="en-US" dirty="0"/>
              <a:t>Logic Flow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BF46D-A59C-4951-AA53-3818ACA27FD8}"/>
              </a:ext>
            </a:extLst>
          </p:cNvPr>
          <p:cNvSpPr txBox="1"/>
          <p:nvPr/>
        </p:nvSpPr>
        <p:spPr>
          <a:xfrm>
            <a:off x="4869064" y="2478627"/>
            <a:ext cx="417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Office365DSC Configuration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51647-87D5-4DB9-9491-33BC2915AD71}"/>
              </a:ext>
            </a:extLst>
          </p:cNvPr>
          <p:cNvSpPr/>
          <p:nvPr/>
        </p:nvSpPr>
        <p:spPr>
          <a:xfrm>
            <a:off x="487370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E4EC-F8CB-4BE5-BB2D-1A24E50366FD}"/>
              </a:ext>
            </a:extLst>
          </p:cNvPr>
          <p:cNvSpPr txBox="1"/>
          <p:nvPr/>
        </p:nvSpPr>
        <p:spPr>
          <a:xfrm>
            <a:off x="566277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SharePoint PnP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2168C3-C755-468F-B571-85EFDE2084D3}"/>
              </a:ext>
            </a:extLst>
          </p:cNvPr>
          <p:cNvSpPr/>
          <p:nvPr/>
        </p:nvSpPr>
        <p:spPr>
          <a:xfrm>
            <a:off x="3202721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80A9B-9CAF-4F83-AEAB-8BAEE020E073}"/>
              </a:ext>
            </a:extLst>
          </p:cNvPr>
          <p:cNvSpPr txBox="1"/>
          <p:nvPr/>
        </p:nvSpPr>
        <p:spPr>
          <a:xfrm>
            <a:off x="3281627" y="3746585"/>
            <a:ext cx="2279037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MicrosoftTeams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SkypeForBusinessAPI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D86CB0-B65C-4C91-B748-171BDED1327E}"/>
              </a:ext>
            </a:extLst>
          </p:cNvPr>
          <p:cNvSpPr/>
          <p:nvPr/>
        </p:nvSpPr>
        <p:spPr>
          <a:xfrm>
            <a:off x="5938302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24B51-F670-48FE-8E40-47771B3099A5}"/>
              </a:ext>
            </a:extLst>
          </p:cNvPr>
          <p:cNvSpPr txBox="1"/>
          <p:nvPr/>
        </p:nvSpPr>
        <p:spPr>
          <a:xfrm>
            <a:off x="5987789" y="3865151"/>
            <a:ext cx="239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Exchange Online Shell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87DA8D-AB40-402F-92BD-C8142C8CD919}"/>
              </a:ext>
            </a:extLst>
          </p:cNvPr>
          <p:cNvSpPr/>
          <p:nvPr/>
        </p:nvSpPr>
        <p:spPr>
          <a:xfrm>
            <a:off x="8670554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A4596-7E72-4FD9-90C4-336BFABD6F21}"/>
              </a:ext>
            </a:extLst>
          </p:cNvPr>
          <p:cNvSpPr txBox="1"/>
          <p:nvPr/>
        </p:nvSpPr>
        <p:spPr>
          <a:xfrm>
            <a:off x="8749461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CFE93-B9A7-45A9-BBF1-4C30897CF335}"/>
              </a:ext>
            </a:extLst>
          </p:cNvPr>
          <p:cNvCxnSpPr/>
          <p:nvPr/>
        </p:nvCxnSpPr>
        <p:spPr>
          <a:xfrm flipH="1">
            <a:off x="2274396" y="2847959"/>
            <a:ext cx="1378562" cy="75858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000358-DF8C-4273-9EE7-6881D1A1B4E4}"/>
              </a:ext>
            </a:extLst>
          </p:cNvPr>
          <p:cNvCxnSpPr>
            <a:cxnSpLocks/>
          </p:cNvCxnSpPr>
          <p:nvPr/>
        </p:nvCxnSpPr>
        <p:spPr>
          <a:xfrm>
            <a:off x="4372218" y="3108888"/>
            <a:ext cx="0" cy="54871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EB8DD7-D35C-412C-8246-EABF053D1225}"/>
              </a:ext>
            </a:extLst>
          </p:cNvPr>
          <p:cNvCxnSpPr>
            <a:cxnSpLocks/>
          </p:cNvCxnSpPr>
          <p:nvPr/>
        </p:nvCxnSpPr>
        <p:spPr>
          <a:xfrm>
            <a:off x="4609134" y="3003293"/>
            <a:ext cx="2093372" cy="65430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BFC6DF-B589-41D6-AE73-CCD827072A71}"/>
              </a:ext>
            </a:extLst>
          </p:cNvPr>
          <p:cNvCxnSpPr>
            <a:cxnSpLocks/>
          </p:cNvCxnSpPr>
          <p:nvPr/>
        </p:nvCxnSpPr>
        <p:spPr>
          <a:xfrm>
            <a:off x="4687848" y="2847959"/>
            <a:ext cx="5092055" cy="8096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C762BA-D4C5-47A4-918E-1C5ED75D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28" y="5455066"/>
            <a:ext cx="1311198" cy="486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A16E0E-0419-44CC-80B9-5A61E960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13" y="5455066"/>
            <a:ext cx="1262063" cy="414338"/>
          </a:xfrm>
          <a:prstGeom prst="rect">
            <a:avLst/>
          </a:prstGeom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2586C5E-2A36-4230-98E0-047BB4A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54" y="5529943"/>
            <a:ext cx="491326" cy="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A398E0-8F3E-483E-A561-9226E5831A51}"/>
              </a:ext>
            </a:extLst>
          </p:cNvPr>
          <p:cNvSpPr txBox="1"/>
          <p:nvPr/>
        </p:nvSpPr>
        <p:spPr>
          <a:xfrm>
            <a:off x="9297368" y="5561264"/>
            <a:ext cx="202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&amp; Compliance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071E97-9622-41B2-84F4-C7FCFC56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46" y="5454703"/>
            <a:ext cx="1143000" cy="414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DA94FA-5358-45C9-BC82-7A425814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86" y="5054653"/>
            <a:ext cx="1171575" cy="4000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DDDA48-810E-409B-BF42-2083004A349C}"/>
              </a:ext>
            </a:extLst>
          </p:cNvPr>
          <p:cNvCxnSpPr>
            <a:cxnSpLocks/>
          </p:cNvCxnSpPr>
          <p:nvPr/>
        </p:nvCxnSpPr>
        <p:spPr>
          <a:xfrm>
            <a:off x="1894475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9B028E-3012-461F-B535-C798800F485E}"/>
              </a:ext>
            </a:extLst>
          </p:cNvPr>
          <p:cNvCxnSpPr>
            <a:cxnSpLocks/>
          </p:cNvCxnSpPr>
          <p:nvPr/>
        </p:nvCxnSpPr>
        <p:spPr>
          <a:xfrm>
            <a:off x="4351912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8F02B2-715A-47BE-AC2D-705D0AF0FDEF}"/>
              </a:ext>
            </a:extLst>
          </p:cNvPr>
          <p:cNvCxnSpPr>
            <a:cxnSpLocks/>
          </p:cNvCxnSpPr>
          <p:nvPr/>
        </p:nvCxnSpPr>
        <p:spPr>
          <a:xfrm>
            <a:off x="7072097" y="4463468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C634B-64EE-4F6A-AE76-8DBE9064401F}"/>
              </a:ext>
            </a:extLst>
          </p:cNvPr>
          <p:cNvCxnSpPr>
            <a:cxnSpLocks/>
          </p:cNvCxnSpPr>
          <p:nvPr/>
        </p:nvCxnSpPr>
        <p:spPr>
          <a:xfrm>
            <a:off x="9779903" y="4463468"/>
            <a:ext cx="0" cy="637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A7DD46-361C-4058-9DF3-839CDCA7D761}"/>
              </a:ext>
            </a:extLst>
          </p:cNvPr>
          <p:cNvSpPr txBox="1"/>
          <p:nvPr/>
        </p:nvSpPr>
        <p:spPr>
          <a:xfrm>
            <a:off x="337511" y="4695272"/>
            <a:ext cx="111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Remote Calls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15CB91C-8262-4C88-A8AF-0AB96A2B25C5}"/>
              </a:ext>
            </a:extLst>
          </p:cNvPr>
          <p:cNvSpPr/>
          <p:nvPr/>
        </p:nvSpPr>
        <p:spPr>
          <a:xfrm>
            <a:off x="1287227" y="4499798"/>
            <a:ext cx="287780" cy="867983"/>
          </a:xfrm>
          <a:prstGeom prst="lef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CF1EE-7468-41E2-B78A-C25FB4C2880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4BFBF4B9-603F-4CC1-B077-60F5EE58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20B81910-1350-4C66-A25B-1E8E99CB1D7C}"/>
              </a:ext>
            </a:extLst>
          </p:cNvPr>
          <p:cNvSpPr txBox="1">
            <a:spLocks/>
          </p:cNvSpPr>
          <p:nvPr/>
        </p:nvSpPr>
        <p:spPr>
          <a:xfrm>
            <a:off x="4992646" y="1237604"/>
            <a:ext cx="9144000" cy="307777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Abstraction layer sitting on top of all underlying modules;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Allows you to write 1 configuration to handle all workloads;</a:t>
            </a: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C88DA-A2D5-47DE-B721-1CBB39B67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2A324-2915-48AA-8371-CC3AA9FE2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299" y="1933512"/>
            <a:ext cx="914447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</a:rPr>
              <a:t>Demo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Automate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4934F869-AB27-4128-B655-ED34A3B19F6A}"/>
              </a:ext>
            </a:extLst>
          </p:cNvPr>
          <p:cNvSpPr/>
          <p:nvPr/>
        </p:nvSpPr>
        <p:spPr>
          <a:xfrm>
            <a:off x="4187171" y="1778864"/>
            <a:ext cx="3817657" cy="3291084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ye" title="Icon of an eyeball">
            <a:extLst>
              <a:ext uri="{FF2B5EF4-FFF2-40B4-BE49-F238E27FC236}">
                <a16:creationId xmlns:a16="http://schemas.microsoft.com/office/drawing/2014/main" id="{DC9DF95E-B56F-46AA-AED9-A1A6E99FCC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5589" y="2613889"/>
            <a:ext cx="1538927" cy="849667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546FF-7F2A-4C73-A67D-3EBE9384BA72}"/>
              </a:ext>
            </a:extLst>
          </p:cNvPr>
          <p:cNvSpPr txBox="1"/>
          <p:nvPr/>
        </p:nvSpPr>
        <p:spPr>
          <a:xfrm>
            <a:off x="5264330" y="3828160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2361709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AEADFBC-C597-4FC6-A9AB-7905243A93ED}"/>
              </a:ext>
            </a:extLst>
          </p:cNvPr>
          <p:cNvSpPr/>
          <p:nvPr/>
        </p:nvSpPr>
        <p:spPr>
          <a:xfrm>
            <a:off x="287818" y="94400"/>
            <a:ext cx="1297323" cy="1118382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ye" title="Icon of an eyeball">
            <a:extLst>
              <a:ext uri="{FF2B5EF4-FFF2-40B4-BE49-F238E27FC236}">
                <a16:creationId xmlns:a16="http://schemas.microsoft.com/office/drawing/2014/main" id="{D254B885-1FA0-4DC8-B8FC-006853659A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1047" y="422455"/>
            <a:ext cx="791054" cy="436754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43174" y="1595422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77" y="1938550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83" y="1868468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85" y="3147026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89" y="2883302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1" y="2331588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17" y="2699675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78" y="2153516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0" y="2608023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0E0F3EA5-D653-4323-998F-F52BBA45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55" y="4725934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topwatch 33%">
            <a:extLst>
              <a:ext uri="{FF2B5EF4-FFF2-40B4-BE49-F238E27FC236}">
                <a16:creationId xmlns:a16="http://schemas.microsoft.com/office/drawing/2014/main" id="{C4E8EA8F-EC91-43D0-AB96-CCB7E6EC1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4076" y="5647554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CC81C8-6B99-4BE9-AD69-0D0676687CBA}"/>
              </a:ext>
            </a:extLst>
          </p:cNvPr>
          <p:cNvCxnSpPr>
            <a:cxnSpLocks/>
          </p:cNvCxnSpPr>
          <p:nvPr/>
        </p:nvCxnSpPr>
        <p:spPr>
          <a:xfrm flipH="1" flipV="1">
            <a:off x="5800405" y="3904522"/>
            <a:ext cx="3272" cy="9868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4C778-7A31-434C-9872-A0DBE84ADC48}"/>
              </a:ext>
            </a:extLst>
          </p:cNvPr>
          <p:cNvCxnSpPr>
            <a:cxnSpLocks/>
          </p:cNvCxnSpPr>
          <p:nvPr/>
        </p:nvCxnSpPr>
        <p:spPr>
          <a:xfrm>
            <a:off x="6254076" y="3961827"/>
            <a:ext cx="0" cy="929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Ringer">
            <a:extLst>
              <a:ext uri="{FF2B5EF4-FFF2-40B4-BE49-F238E27FC236}">
                <a16:creationId xmlns:a16="http://schemas.microsoft.com/office/drawing/2014/main" id="{C4D64B4F-3122-45AD-98A5-DD5BDC042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4954" y="549434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89EDF7-101E-4377-A3B2-A800234C8055}"/>
              </a:ext>
            </a:extLst>
          </p:cNvPr>
          <p:cNvSpPr txBox="1"/>
          <p:nvPr/>
        </p:nvSpPr>
        <p:spPr>
          <a:xfrm>
            <a:off x="3694421" y="4203785"/>
            <a:ext cx="19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Analyze for Drift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BDF14B-AA58-4558-8F7F-D867FBDCC6DC}"/>
              </a:ext>
            </a:extLst>
          </p:cNvPr>
          <p:cNvCxnSpPr>
            <a:cxnSpLocks/>
          </p:cNvCxnSpPr>
          <p:nvPr/>
        </p:nvCxnSpPr>
        <p:spPr>
          <a:xfrm>
            <a:off x="7114737" y="6047631"/>
            <a:ext cx="30909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4CA0F5-8C86-4BE1-82C9-F7F4CB06D3E2}"/>
              </a:ext>
            </a:extLst>
          </p:cNvPr>
          <p:cNvSpPr txBox="1"/>
          <p:nvPr/>
        </p:nvSpPr>
        <p:spPr>
          <a:xfrm>
            <a:off x="7345537" y="5305216"/>
            <a:ext cx="24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Act on detected drifts: Fix, Log or Alert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576BC-1576-488E-8DBD-60D850D8B7BF}"/>
              </a:ext>
            </a:extLst>
          </p:cNvPr>
          <p:cNvSpPr txBox="1"/>
          <p:nvPr/>
        </p:nvSpPr>
        <p:spPr>
          <a:xfrm>
            <a:off x="1713367" y="333712"/>
            <a:ext cx="870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Monitor – Continuously check for config drifts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5B9DF-8EE6-4AA7-983E-A6333D4D82E7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7099D124-17E2-4E91-B4EE-0DC9877C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D28E5-CFD6-4E1B-A020-5D7A207CDC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7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BE92695-523E-46BE-AD57-F2E40C4A79E0}"/>
              </a:ext>
            </a:extLst>
          </p:cNvPr>
          <p:cNvSpPr/>
          <p:nvPr/>
        </p:nvSpPr>
        <p:spPr bwMode="auto">
          <a:xfrm rot="16200000">
            <a:off x="3412455" y="-2086913"/>
            <a:ext cx="4967449" cy="10286783"/>
          </a:xfrm>
          <a:prstGeom prst="rtTriangle">
            <a:avLst/>
          </a:prstGeom>
          <a:solidFill>
            <a:srgbClr val="00B05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0F8C5AC-1BE6-455F-95E3-6C9EAE0CEFA1}"/>
              </a:ext>
            </a:extLst>
          </p:cNvPr>
          <p:cNvSpPr/>
          <p:nvPr/>
        </p:nvSpPr>
        <p:spPr bwMode="auto">
          <a:xfrm rot="16200000">
            <a:off x="2635909" y="182651"/>
            <a:ext cx="3490343" cy="7224765"/>
          </a:xfrm>
          <a:prstGeom prst="rtTriangle">
            <a:avLst/>
          </a:prstGeom>
          <a:solidFill>
            <a:srgbClr val="FFC00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753072B-CB5E-4B5E-843B-70F3074022E9}"/>
              </a:ext>
            </a:extLst>
          </p:cNvPr>
          <p:cNvSpPr/>
          <p:nvPr/>
        </p:nvSpPr>
        <p:spPr bwMode="auto">
          <a:xfrm rot="16200000">
            <a:off x="1857162" y="2327974"/>
            <a:ext cx="2083575" cy="434088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283" y="428374"/>
            <a:ext cx="9144000" cy="553998"/>
          </a:xfrm>
        </p:spPr>
        <p:txBody>
          <a:bodyPr/>
          <a:lstStyle/>
          <a:p>
            <a:r>
              <a:rPr lang="en-CA" dirty="0"/>
              <a:t>Monitor Configuration Drifts</a:t>
            </a:r>
          </a:p>
        </p:txBody>
      </p:sp>
      <p:sp>
        <p:nvSpPr>
          <p:cNvPr id="8" name="check" title="Icon of a checkmark">
            <a:extLst>
              <a:ext uri="{FF2B5EF4-FFF2-40B4-BE49-F238E27FC236}">
                <a16:creationId xmlns:a16="http://schemas.microsoft.com/office/drawing/2014/main" id="{46C8E5EA-EEB5-4498-846E-C6162B8121B0}"/>
              </a:ext>
            </a:extLst>
          </p:cNvPr>
          <p:cNvSpPr>
            <a:spLocks noChangeAspect="1"/>
          </p:cNvSpPr>
          <p:nvPr/>
        </p:nvSpPr>
        <p:spPr bwMode="auto">
          <a:xfrm>
            <a:off x="3358041" y="4400102"/>
            <a:ext cx="813755" cy="574606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571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CEB3F-F470-4A41-A149-AC0F360DDE1D}"/>
              </a:ext>
            </a:extLst>
          </p:cNvPr>
          <p:cNvSpPr txBox="1"/>
          <p:nvPr/>
        </p:nvSpPr>
        <p:spPr>
          <a:xfrm>
            <a:off x="2458713" y="5087515"/>
            <a:ext cx="22106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ApplyOnly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96" title="Icon of a gear with a wrench">
            <a:extLst>
              <a:ext uri="{FF2B5EF4-FFF2-40B4-BE49-F238E27FC236}">
                <a16:creationId xmlns:a16="http://schemas.microsoft.com/office/drawing/2014/main" id="{00A3A51E-D3B2-428F-A0F6-AC30DB77CA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62044" y="2969275"/>
            <a:ext cx="1392533" cy="1282189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97CC-B3B5-4A39-A57D-070A69A0F006}"/>
              </a:ext>
            </a:extLst>
          </p:cNvPr>
          <p:cNvSpPr txBox="1"/>
          <p:nvPr/>
        </p:nvSpPr>
        <p:spPr>
          <a:xfrm>
            <a:off x="8216007" y="5050459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ApplyAndAutocorrect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B7BA5-F4AD-450A-9EFE-45A2456DB429}"/>
              </a:ext>
            </a:extLst>
          </p:cNvPr>
          <p:cNvSpPr txBox="1"/>
          <p:nvPr/>
        </p:nvSpPr>
        <p:spPr>
          <a:xfrm>
            <a:off x="1637880" y="5674069"/>
            <a:ext cx="31602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 as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specified</a:t>
            </a: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the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done</a:t>
            </a: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magnify" title="Icon of a magnifying glass">
            <a:extLst>
              <a:ext uri="{FF2B5EF4-FFF2-40B4-BE49-F238E27FC236}">
                <a16:creationId xmlns:a16="http://schemas.microsoft.com/office/drawing/2014/main" id="{EA652634-1400-48AB-887D-320FB65D6B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116" y="3817616"/>
            <a:ext cx="894534" cy="843601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52CAE-FA4F-4706-BA23-A18A43A633E4}"/>
              </a:ext>
            </a:extLst>
          </p:cNvPr>
          <p:cNvSpPr txBox="1"/>
          <p:nvPr/>
        </p:nvSpPr>
        <p:spPr>
          <a:xfrm>
            <a:off x="5392444" y="5050460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ApplyAndMonitor</a:t>
            </a:r>
            <a:endParaRPr kumimoji="0" lang="fr-C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24E6-B921-4F07-923F-4DFBB4EE2034}"/>
              </a:ext>
            </a:extLst>
          </p:cNvPr>
          <p:cNvSpPr txBox="1"/>
          <p:nvPr/>
        </p:nvSpPr>
        <p:spPr>
          <a:xfrm>
            <a:off x="5312398" y="5674069"/>
            <a:ext cx="25655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and Log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9B00-2B29-42D4-B3FC-23CBA8239379}"/>
              </a:ext>
            </a:extLst>
          </p:cNvPr>
          <p:cNvSpPr txBox="1"/>
          <p:nvPr/>
        </p:nvSpPr>
        <p:spPr>
          <a:xfrm>
            <a:off x="7993463" y="5695566"/>
            <a:ext cx="29793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Log &amp; Fix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D0B3AA-9808-468C-A23B-BE63BEFC9F4E}"/>
              </a:ext>
            </a:extLst>
          </p:cNvPr>
          <p:cNvSpPr txBox="1"/>
          <p:nvPr/>
        </p:nvSpPr>
        <p:spPr>
          <a:xfrm rot="19910031">
            <a:off x="5305490" y="2174203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+Monitor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552CA-416F-4E0B-9F6A-6D358843ABC7}"/>
              </a:ext>
            </a:extLst>
          </p:cNvPr>
          <p:cNvSpPr txBox="1"/>
          <p:nvPr/>
        </p:nvSpPr>
        <p:spPr>
          <a:xfrm rot="19910031">
            <a:off x="8744685" y="517238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+Fix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FB64B-0EC2-4006-B791-F9B2AC4E55F1}"/>
              </a:ext>
            </a:extLst>
          </p:cNvPr>
          <p:cNvSpPr txBox="1"/>
          <p:nvPr/>
        </p:nvSpPr>
        <p:spPr>
          <a:xfrm>
            <a:off x="5896179" y="3359744"/>
            <a:ext cx="30364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Default Setting</a:t>
            </a: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E82C8-3E8D-4C26-A597-38AC4A709A6F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DB7CAFBB-09F5-446F-9416-B41A48D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3FC0C-2796-4462-9C35-4A15D066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0" grpId="0" animBg="1"/>
      <p:bldP spid="11" grpId="0"/>
      <p:bldP spid="15" grpId="0" animBg="1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1C42AF-6E21-4813-9127-A232BBFF6555}"/>
              </a:ext>
            </a:extLst>
          </p:cNvPr>
          <p:cNvSpPr/>
          <p:nvPr/>
        </p:nvSpPr>
        <p:spPr bwMode="auto">
          <a:xfrm>
            <a:off x="3519621" y="722680"/>
            <a:ext cx="5163890" cy="4381165"/>
          </a:xfrm>
          <a:prstGeom prst="rect">
            <a:avLst/>
          </a:prstGeom>
          <a:solidFill>
            <a:srgbClr val="732B6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SPC to M365Conf 3 White BG">
            <a:hlinkClick r:id="" action="ppaction://media"/>
            <a:extLst>
              <a:ext uri="{FF2B5EF4-FFF2-40B4-BE49-F238E27FC236}">
                <a16:creationId xmlns:a16="http://schemas.microsoft.com/office/drawing/2014/main" id="{AA8F9090-0E6E-4BEC-8797-B823F44F06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9092" y="866984"/>
            <a:ext cx="4933813" cy="2701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1751E-DA8E-4D4B-82C8-754496B58178}"/>
              </a:ext>
            </a:extLst>
          </p:cNvPr>
          <p:cNvSpPr txBox="1"/>
          <p:nvPr/>
        </p:nvSpPr>
        <p:spPr>
          <a:xfrm>
            <a:off x="3519620" y="310273"/>
            <a:ext cx="19658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pc="-70">
                <a:solidFill>
                  <a:srgbClr val="1B6B7E"/>
                </a:solidFill>
              </a:rPr>
              <a:t>Mark Your Calendars: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B81EB6-F62B-44B0-AAA6-B0829DFEB561}"/>
              </a:ext>
            </a:extLst>
          </p:cNvPr>
          <p:cNvSpPr/>
          <p:nvPr/>
        </p:nvSpPr>
        <p:spPr bwMode="auto">
          <a:xfrm>
            <a:off x="3629092" y="3329119"/>
            <a:ext cx="4933813" cy="1662759"/>
          </a:xfrm>
          <a:prstGeom prst="rect">
            <a:avLst/>
          </a:prstGeom>
          <a:solidFill>
            <a:srgbClr val="F9F9F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87F4-E315-4E89-A828-E9D0DF4C2F1C}"/>
              </a:ext>
            </a:extLst>
          </p:cNvPr>
          <p:cNvSpPr txBox="1"/>
          <p:nvPr/>
        </p:nvSpPr>
        <p:spPr>
          <a:xfrm>
            <a:off x="3629092" y="2902198"/>
            <a:ext cx="497611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spc="-70" dirty="0">
                <a:solidFill>
                  <a:srgbClr val="298E93"/>
                </a:solidFill>
              </a:rPr>
              <a:t>March 23-25, 2021, MGM Grand Resort</a:t>
            </a:r>
          </a:p>
          <a:p>
            <a:pPr algn="ctr"/>
            <a:r>
              <a:rPr lang="en-US" sz="2000" spc="-70" dirty="0">
                <a:solidFill>
                  <a:srgbClr val="298E93"/>
                </a:solidFill>
              </a:rPr>
              <a:t>Las Vegas, Nevada, USA</a:t>
            </a:r>
          </a:p>
          <a:p>
            <a:pPr algn="ctr"/>
            <a:endParaRPr lang="en-US" sz="800" spc="-70" dirty="0">
              <a:solidFill>
                <a:srgbClr val="298E93"/>
              </a:solidFill>
            </a:endParaRPr>
          </a:p>
          <a:p>
            <a:pPr algn="ctr"/>
            <a:r>
              <a:rPr lang="en-US" sz="2000" spc="-70" dirty="0">
                <a:solidFill>
                  <a:srgbClr val="732B6B"/>
                </a:solidFill>
              </a:rPr>
              <a:t>M365Conf.com</a:t>
            </a:r>
          </a:p>
          <a:p>
            <a:pPr algn="ctr"/>
            <a:r>
              <a:rPr lang="en-US" sz="2000" spc="-70" dirty="0">
                <a:solidFill>
                  <a:srgbClr val="732B6B"/>
                </a:solidFill>
              </a:rPr>
              <a:t>#M365CONF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16E1-6503-4F96-8CFB-5A304155A49F}"/>
              </a:ext>
            </a:extLst>
          </p:cNvPr>
          <p:cNvSpPr txBox="1"/>
          <p:nvPr/>
        </p:nvSpPr>
        <p:spPr>
          <a:xfrm>
            <a:off x="3762375" y="4749414"/>
            <a:ext cx="4667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70">
                <a:solidFill>
                  <a:srgbClr val="1B6B7E"/>
                </a:solidFill>
              </a:rPr>
              <a:t>The SharePoint Conference is now The Microsoft 365 Collaboration Conference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C69358-3693-4975-AA73-8D6346B11EB6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98D573-5F01-4F98-B677-1C08350ABC7E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90BA4C-D7F4-4102-9C79-0A861F995334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EF010DF-A6DE-49B0-AEED-270CFDC964E3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20" name="Picture 19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AED1152A-991B-4E94-8A5B-0A566537C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C2C7899-8C76-4825-B39B-09D65EF18EA5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1EDBBF-11F4-4C1C-B30F-BBB57ECC9C08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45CDD9-135F-4588-8873-D0C1E9688AA1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8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B8034B4E-27D7-4FDE-A111-B8FD49DA70B0}"/>
              </a:ext>
            </a:extLst>
          </p:cNvPr>
          <p:cNvSpPr/>
          <p:nvPr/>
        </p:nvSpPr>
        <p:spPr>
          <a:xfrm>
            <a:off x="4240796" y="1596470"/>
            <a:ext cx="3817657" cy="3291084"/>
          </a:xfrm>
          <a:prstGeom prst="hexagon">
            <a:avLst/>
          </a:prstGeom>
          <a:gradFill>
            <a:gsLst>
              <a:gs pos="3000">
                <a:srgbClr val="C07B00"/>
              </a:gs>
              <a:gs pos="100000">
                <a:srgbClr val="FFD24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" title="Icon of a cloud">
            <a:extLst>
              <a:ext uri="{FF2B5EF4-FFF2-40B4-BE49-F238E27FC236}">
                <a16:creationId xmlns:a16="http://schemas.microsoft.com/office/drawing/2014/main" id="{6C7AD4DC-C4C3-4C05-8DBF-CD45B9F674CE}"/>
              </a:ext>
            </a:extLst>
          </p:cNvPr>
          <p:cNvSpPr>
            <a:spLocks noChangeAspect="1"/>
          </p:cNvSpPr>
          <p:nvPr/>
        </p:nvSpPr>
        <p:spPr bwMode="auto">
          <a:xfrm>
            <a:off x="5443888" y="2255132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1976E-391F-4BF6-8CDC-FEEA2C473CFF}"/>
              </a:ext>
            </a:extLst>
          </p:cNvPr>
          <p:cNvSpPr txBox="1"/>
          <p:nvPr/>
        </p:nvSpPr>
        <p:spPr>
          <a:xfrm>
            <a:off x="5375360" y="3520652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14245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834669" y="2027688"/>
            <a:ext cx="4563430" cy="323618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52" y="2592278"/>
            <a:ext cx="670872" cy="42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2522195"/>
            <a:ext cx="673343" cy="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60" y="3800754"/>
            <a:ext cx="638172" cy="6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3545742"/>
            <a:ext cx="940776" cy="5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653" y="3058888"/>
            <a:ext cx="516846" cy="4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99" y="4232836"/>
            <a:ext cx="467895" cy="4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53" y="2807244"/>
            <a:ext cx="544880" cy="5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84" y="3261750"/>
            <a:ext cx="619227" cy="6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01" y="2592278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07713D-6848-4D39-912D-5B57718672A8}"/>
              </a:ext>
            </a:extLst>
          </p:cNvPr>
          <p:cNvCxnSpPr>
            <a:cxnSpLocks/>
          </p:cNvCxnSpPr>
          <p:nvPr/>
        </p:nvCxnSpPr>
        <p:spPr>
          <a:xfrm flipV="1">
            <a:off x="5560039" y="3571363"/>
            <a:ext cx="3745862" cy="432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1325573" y="550481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Existing Microsoft 365 Environments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426F9-AEB4-4315-8B5C-FCDF9536148E}"/>
              </a:ext>
            </a:extLst>
          </p:cNvPr>
          <p:cNvSpPr txBox="1"/>
          <p:nvPr/>
        </p:nvSpPr>
        <p:spPr>
          <a:xfrm>
            <a:off x="8472062" y="4282117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Full-Fidelity Configuration Export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E0EECD3-829D-4274-8C44-0E67E5959897}"/>
              </a:ext>
            </a:extLst>
          </p:cNvPr>
          <p:cNvSpPr/>
          <p:nvPr/>
        </p:nvSpPr>
        <p:spPr>
          <a:xfrm>
            <a:off x="361345" y="105407"/>
            <a:ext cx="1239111" cy="1068199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" title="Icon of a cloud">
            <a:extLst>
              <a:ext uri="{FF2B5EF4-FFF2-40B4-BE49-F238E27FC236}">
                <a16:creationId xmlns:a16="http://schemas.microsoft.com/office/drawing/2014/main" id="{9EB24EFB-7EFF-4C4D-B0E9-247A6C2C2A01}"/>
              </a:ext>
            </a:extLst>
          </p:cNvPr>
          <p:cNvSpPr>
            <a:spLocks noChangeAspect="1"/>
          </p:cNvSpPr>
          <p:nvPr/>
        </p:nvSpPr>
        <p:spPr bwMode="auto">
          <a:xfrm>
            <a:off x="646291" y="381447"/>
            <a:ext cx="669217" cy="42635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2CEC-DA44-4398-AFA4-E29A0F7C67F3}"/>
              </a:ext>
            </a:extLst>
          </p:cNvPr>
          <p:cNvSpPr txBox="1"/>
          <p:nvPr/>
        </p:nvSpPr>
        <p:spPr>
          <a:xfrm>
            <a:off x="6840407" y="3101971"/>
            <a:ext cx="95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1E195-1839-4D63-9011-7C9285AB3C4B}"/>
              </a:ext>
            </a:extLst>
          </p:cNvPr>
          <p:cNvCxnSpPr/>
          <p:nvPr/>
        </p:nvCxnSpPr>
        <p:spPr>
          <a:xfrm>
            <a:off x="980899" y="639504"/>
            <a:ext cx="0" cy="33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5E6EDC-A276-4A35-88B3-CD017BA13F48}"/>
              </a:ext>
            </a:extLst>
          </p:cNvPr>
          <p:cNvSpPr txBox="1"/>
          <p:nvPr/>
        </p:nvSpPr>
        <p:spPr>
          <a:xfrm>
            <a:off x="1776880" y="333712"/>
            <a:ext cx="1039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Export – Get full fidelity config from existing tenant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6416-470E-4B7A-B8BE-1BEB84C4F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DF721-48F0-4C40-8452-CBB43DC1F8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E04EA14-3281-4598-8D36-D9BB0839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DA02-F42A-4528-B396-350AF0D4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430469"/>
            <a:ext cx="1486499" cy="5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6B544-8F86-4C29-B461-1429A029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A47F4-6A75-4C62-BCFF-91E759D86B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002E10CD-9F68-43CB-9196-312486E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A770A-0157-4B06-BFA4-E00A556486AA}"/>
              </a:ext>
            </a:extLst>
          </p:cNvPr>
          <p:cNvSpPr txBox="1"/>
          <p:nvPr/>
        </p:nvSpPr>
        <p:spPr>
          <a:xfrm>
            <a:off x="771957" y="1842756"/>
            <a:ext cx="11386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the </a:t>
            </a:r>
            <a:r>
              <a:rPr lang="en-US" sz="2400" b="1" dirty="0"/>
              <a:t>Export-M365DSCConfiguration</a:t>
            </a:r>
            <a:r>
              <a:rPr lang="en-US" sz="2400" dirty="0"/>
              <a:t> cmdlet when M365DSC is installed;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an interface to pick and choose components to extract;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Exports all configuration as a .ps1 configuration file;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Simply need to provide credentials of account with admin access to the selected workloads</a:t>
            </a:r>
          </a:p>
        </p:txBody>
      </p:sp>
    </p:spTree>
    <p:extLst>
      <p:ext uri="{BB962C8B-B14F-4D97-AF65-F5344CB8AC3E}">
        <p14:creationId xmlns:p14="http://schemas.microsoft.com/office/powerpoint/2010/main" val="2670950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529A9C1F-BC36-4BD0-87D4-31414C60693F}"/>
              </a:ext>
            </a:extLst>
          </p:cNvPr>
          <p:cNvSpPr/>
          <p:nvPr/>
        </p:nvSpPr>
        <p:spPr>
          <a:xfrm>
            <a:off x="4098816" y="1729284"/>
            <a:ext cx="3817658" cy="3291084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loud" title="Icon of a cloud">
            <a:extLst>
              <a:ext uri="{FF2B5EF4-FFF2-40B4-BE49-F238E27FC236}">
                <a16:creationId xmlns:a16="http://schemas.microsoft.com/office/drawing/2014/main" id="{D34BD32B-FD75-4ADD-BD26-781499B9695A}"/>
              </a:ext>
            </a:extLst>
          </p:cNvPr>
          <p:cNvSpPr>
            <a:spLocks noChangeAspect="1"/>
          </p:cNvSpPr>
          <p:nvPr/>
        </p:nvSpPr>
        <p:spPr bwMode="auto">
          <a:xfrm>
            <a:off x="5301909" y="2420820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2E3B6-E736-4EA6-AE3D-1838BDF935C1}"/>
              </a:ext>
            </a:extLst>
          </p:cNvPr>
          <p:cNvSpPr txBox="1"/>
          <p:nvPr/>
        </p:nvSpPr>
        <p:spPr>
          <a:xfrm>
            <a:off x="4928358" y="3719214"/>
            <a:ext cx="241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Synchronize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2" name="cloud" title="Icon of a cloud">
            <a:extLst>
              <a:ext uri="{FF2B5EF4-FFF2-40B4-BE49-F238E27FC236}">
                <a16:creationId xmlns:a16="http://schemas.microsoft.com/office/drawing/2014/main" id="{ADE7800F-DAEF-4951-92BE-7AE5933DA804}"/>
              </a:ext>
            </a:extLst>
          </p:cNvPr>
          <p:cNvSpPr>
            <a:spLocks noChangeAspect="1"/>
          </p:cNvSpPr>
          <p:nvPr/>
        </p:nvSpPr>
        <p:spPr bwMode="auto">
          <a:xfrm>
            <a:off x="5683622" y="2599805"/>
            <a:ext cx="1216487" cy="7750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arrow_11" title="Icon of a circle made of two curved arrows">
            <a:extLst>
              <a:ext uri="{FF2B5EF4-FFF2-40B4-BE49-F238E27FC236}">
                <a16:creationId xmlns:a16="http://schemas.microsoft.com/office/drawing/2014/main" id="{54151864-83D3-49BF-B6A5-7564231393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4176" y="3145490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05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9DFE1-E480-4307-8741-F69AB8A5F961}"/>
              </a:ext>
            </a:extLst>
          </p:cNvPr>
          <p:cNvSpPr txBox="1"/>
          <p:nvPr/>
        </p:nvSpPr>
        <p:spPr>
          <a:xfrm>
            <a:off x="4521653" y="38995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6E79F7-719C-4F6A-805D-BF124423C972}"/>
              </a:ext>
            </a:extLst>
          </p:cNvPr>
          <p:cNvSpPr txBox="1"/>
          <p:nvPr/>
        </p:nvSpPr>
        <p:spPr>
          <a:xfrm>
            <a:off x="5466768" y="3903137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</a:t>
            </a:r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90" y="1894567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96" y="1824485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8" y="3103043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02" y="2839319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34" y="2287605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30" y="2655692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1" y="2109533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23" y="2564040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B78746D-7BB6-446F-AE9B-DAB19C1FB427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02B7-D0B6-4DAB-9236-893A67C3DCBF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Synchronize – Keep multiple tenants’ config in Sync</a:t>
            </a:r>
          </a:p>
        </p:txBody>
      </p:sp>
      <p:sp>
        <p:nvSpPr>
          <p:cNvPr id="8" name="cloud" title="Icon of a cloud">
            <a:extLst>
              <a:ext uri="{FF2B5EF4-FFF2-40B4-BE49-F238E27FC236}">
                <a16:creationId xmlns:a16="http://schemas.microsoft.com/office/drawing/2014/main" id="{5292AC87-F759-4050-96F4-F4B05C581D87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9" name="cloud" title="Icon of a cloud">
            <a:extLst>
              <a:ext uri="{FF2B5EF4-FFF2-40B4-BE49-F238E27FC236}">
                <a16:creationId xmlns:a16="http://schemas.microsoft.com/office/drawing/2014/main" id="{8C6B9F3D-66DE-4D07-9BBA-6523E9F96232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9" name="arrow_11" title="Icon of a circle made of two curved arrows">
            <a:extLst>
              <a:ext uri="{FF2B5EF4-FFF2-40B4-BE49-F238E27FC236}">
                <a16:creationId xmlns:a16="http://schemas.microsoft.com/office/drawing/2014/main" id="{6D3079CB-98B8-4F5E-97E6-C1B9279808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A418D-CB43-4F08-92A8-323E3A09637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5" name="Picture 44" descr="See the source image">
            <a:extLst>
              <a:ext uri="{FF2B5EF4-FFF2-40B4-BE49-F238E27FC236}">
                <a16:creationId xmlns:a16="http://schemas.microsoft.com/office/drawing/2014/main" id="{D38FCA26-6AB4-4C51-AEF8-53B2DDF1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FD54AC-51C0-4C31-B385-EB83274E6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0478" y="2211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88" y="1812523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4" y="1742441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96" y="3020999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00" y="2757275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32" y="2205561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28" y="2573648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89" y="2027489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21" y="2481996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A1C0BB2-3F97-4D4F-89E8-98D6CA9629F6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BF3E2-7D0D-4459-AB04-96FAFBB06B14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Synchronize – Keep multiple tenants’ config in Sync</a:t>
            </a:r>
          </a:p>
        </p:txBody>
      </p:sp>
      <p:sp>
        <p:nvSpPr>
          <p:cNvPr id="22" name="cloud" title="Icon of a cloud">
            <a:extLst>
              <a:ext uri="{FF2B5EF4-FFF2-40B4-BE49-F238E27FC236}">
                <a16:creationId xmlns:a16="http://schemas.microsoft.com/office/drawing/2014/main" id="{529A4F92-83ED-4FDE-A9D5-26E504F8C3DF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cloud" title="Icon of a cloud">
            <a:extLst>
              <a:ext uri="{FF2B5EF4-FFF2-40B4-BE49-F238E27FC236}">
                <a16:creationId xmlns:a16="http://schemas.microsoft.com/office/drawing/2014/main" id="{1415E9AE-83E3-42E6-9229-2DFE86CF200A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7" name="arrow_11" title="Icon of a circle made of two curved arrows">
            <a:extLst>
              <a:ext uri="{FF2B5EF4-FFF2-40B4-BE49-F238E27FC236}">
                <a16:creationId xmlns:a16="http://schemas.microsoft.com/office/drawing/2014/main" id="{BC88F8B8-1027-46FB-99A7-01CAF1D37F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05323-FC68-4E7E-96B1-8F1F96C7E13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64068328-B5D8-46FA-8B79-ED2491E8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3458-762C-4AE2-9E06-B1440855F8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0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Synchronize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14B75964-BBB5-47DC-BA95-13A8A2168B31}"/>
              </a:ext>
            </a:extLst>
          </p:cNvPr>
          <p:cNvSpPr/>
          <p:nvPr/>
        </p:nvSpPr>
        <p:spPr>
          <a:xfrm>
            <a:off x="4187171" y="1655261"/>
            <a:ext cx="3817657" cy="3291084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6C440-C31B-46C5-97EE-D1AC114F7376}"/>
              </a:ext>
            </a:extLst>
          </p:cNvPr>
          <p:cNvSpPr txBox="1"/>
          <p:nvPr/>
        </p:nvSpPr>
        <p:spPr>
          <a:xfrm>
            <a:off x="5468475" y="3638224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Report</a:t>
            </a:r>
          </a:p>
        </p:txBody>
      </p:sp>
      <p:sp>
        <p:nvSpPr>
          <p:cNvPr id="16" name="CompanyDirectory_EF0D" title="Icon of a directory or logbook">
            <a:extLst>
              <a:ext uri="{FF2B5EF4-FFF2-40B4-BE49-F238E27FC236}">
                <a16:creationId xmlns:a16="http://schemas.microsoft.com/office/drawing/2014/main" id="{E977DC77-7F9A-4C8E-BABC-E230C2D9A4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86965" y="2169497"/>
            <a:ext cx="1018067" cy="1131306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23E3407F-4B21-4F28-B4B8-E4788D834029}"/>
              </a:ext>
            </a:extLst>
          </p:cNvPr>
          <p:cNvSpPr/>
          <p:nvPr/>
        </p:nvSpPr>
        <p:spPr>
          <a:xfrm>
            <a:off x="292413" y="94400"/>
            <a:ext cx="1297324" cy="1118383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2E5C8-1AF8-4DFE-8F41-8B8A6C45723F}"/>
              </a:ext>
            </a:extLst>
          </p:cNvPr>
          <p:cNvSpPr txBox="1"/>
          <p:nvPr/>
        </p:nvSpPr>
        <p:spPr>
          <a:xfrm>
            <a:off x="1722557" y="333712"/>
            <a:ext cx="7877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Report – Convert config to Excel or HTML</a:t>
            </a:r>
          </a:p>
        </p:txBody>
      </p:sp>
      <p:sp>
        <p:nvSpPr>
          <p:cNvPr id="15" name="CompanyDirectory_EF0D" title="Icon of a directory or logbook">
            <a:extLst>
              <a:ext uri="{FF2B5EF4-FFF2-40B4-BE49-F238E27FC236}">
                <a16:creationId xmlns:a16="http://schemas.microsoft.com/office/drawing/2014/main" id="{59603B48-32CB-4F6B-8EB2-AAB12148F7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769" y="379672"/>
            <a:ext cx="454591" cy="505155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AEB70F1-3FFE-4774-A306-83C07EBCB803}"/>
              </a:ext>
            </a:extLst>
          </p:cNvPr>
          <p:cNvSpPr/>
          <p:nvPr/>
        </p:nvSpPr>
        <p:spPr>
          <a:xfrm>
            <a:off x="2507968" y="1212783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AD61B087-A594-4C0B-A0E6-D1F626BE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71" y="1555911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AAEAA386-6BC9-4B5E-B621-DCDA1D2F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77" y="1485829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02E0EB-513F-4901-986D-BF7A99D2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79" y="2764387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B69F43A7-7CF8-4191-A625-355466C9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83" y="2500663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872E0F17-E68C-44D0-B26C-416A87B8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15" y="1948949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F7667491-7983-4D93-8E42-1BA16ADA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11" y="2317036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D21A8E81-546C-490F-87B2-117CEF3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72" y="1770877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44F2E7BF-3D13-403A-84F8-08C52520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4" y="2225384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636295-CBCC-434B-9BBD-885FE75140E0}"/>
              </a:ext>
            </a:extLst>
          </p:cNvPr>
          <p:cNvCxnSpPr>
            <a:cxnSpLocks/>
          </p:cNvCxnSpPr>
          <p:nvPr/>
        </p:nvCxnSpPr>
        <p:spPr>
          <a:xfrm>
            <a:off x="4029832" y="3471449"/>
            <a:ext cx="0" cy="102201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34AFAB-0D20-41D3-80A5-5CC746EDF6E4}"/>
              </a:ext>
            </a:extLst>
          </p:cNvPr>
          <p:cNvSpPr txBox="1"/>
          <p:nvPr/>
        </p:nvSpPr>
        <p:spPr>
          <a:xfrm>
            <a:off x="3142461" y="373049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A8052EB-6891-4F05-A94A-A6B7A274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83" y="1554886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BB20632B-4299-4257-BE27-31276D70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9" y="1484804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8852307-1B3E-4627-AC32-DFE4A9D6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91" y="2763362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86E0CF38-F95C-4E43-A331-21145CEA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95" y="2499638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7671EEC7-24ED-405F-AC7D-04BD9C0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27" y="1947924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61CAD95-D103-4805-91A3-F8AD817B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3" y="2316011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6A4983CF-571A-42FB-9721-B31BA9E6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84" y="1769852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E144F428-B608-4BA8-A0A9-4383AB68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6" y="2224359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DD025CC1-A2D7-42E8-B582-282D3968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7" y="4427001"/>
            <a:ext cx="1359490" cy="1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4A587B-0248-484B-AC48-7A91FA2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56" y="3146471"/>
            <a:ext cx="1121784" cy="104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42FA7-BBA5-48D3-A37F-6AE990929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4236" y="5290056"/>
            <a:ext cx="1444528" cy="144452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BDEB15-D8A1-4CB8-9EC1-6977D099E7F3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709577" y="3668119"/>
            <a:ext cx="2493427" cy="14386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54B12-6BFD-4D67-87C8-79277F25A40C}"/>
              </a:ext>
            </a:extLst>
          </p:cNvPr>
          <p:cNvCxnSpPr>
            <a:cxnSpLocks/>
            <a:stCxn id="36" idx="3"/>
            <a:endCxn id="3" idx="1"/>
          </p:cNvCxnSpPr>
          <p:nvPr/>
        </p:nvCxnSpPr>
        <p:spPr>
          <a:xfrm>
            <a:off x="4709577" y="5106746"/>
            <a:ext cx="2434659" cy="9055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88FF9-2031-43C9-935E-8810A3793D84}"/>
              </a:ext>
            </a:extLst>
          </p:cNvPr>
          <p:cNvSpPr txBox="1"/>
          <p:nvPr/>
        </p:nvSpPr>
        <p:spPr>
          <a:xfrm>
            <a:off x="5556658" y="4829069"/>
            <a:ext cx="20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 Reports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2571A-D93D-4320-9E60-041FE470F8F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E9347D3D-7AC2-436E-BE89-F6443836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9C74D-89FA-4BCB-B39E-E2E6EF0E7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526E57-8EB9-49D2-96D9-2246FA27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814" y="1375997"/>
            <a:ext cx="2754695" cy="944467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EC9DB99-C41D-4763-88C8-8D4D095BE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133" y="1391032"/>
            <a:ext cx="722672" cy="9144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0992E85-FD1C-43FA-8DD7-54FF82612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33" y="2451028"/>
            <a:ext cx="722672" cy="91440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26DC5695-6E61-4CDA-9D6B-A807381F0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98" y="3578070"/>
            <a:ext cx="2571524" cy="780308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B86DC2E9-9586-4D88-90BF-DA49D0DD02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6264" y="3511024"/>
            <a:ext cx="2309699" cy="887110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E8861BE8-3B06-4B1C-BB2B-FCFD90FA4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2843" y="3471316"/>
            <a:ext cx="2434586" cy="99381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C8B49A07-442E-4C89-8098-F0C578AA74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132" y="3511024"/>
            <a:ext cx="722673" cy="914400"/>
          </a:xfrm>
          <a:prstGeom prst="rect">
            <a:avLst/>
          </a:prstGeom>
        </p:spPr>
      </p:pic>
      <p:pic>
        <p:nvPicPr>
          <p:cNvPr id="44" name="Picture 43" descr="A sky view looking up at night&#10;&#10;Description automatically generated">
            <a:extLst>
              <a:ext uri="{FF2B5EF4-FFF2-40B4-BE49-F238E27FC236}">
                <a16:creationId xmlns:a16="http://schemas.microsoft.com/office/drawing/2014/main" id="{750715A3-C328-43D9-9292-5A47950319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1970" y="2593674"/>
            <a:ext cx="2474381" cy="629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B1884-7F39-4130-A6B6-818DCBE94FDC}"/>
              </a:ext>
            </a:extLst>
          </p:cNvPr>
          <p:cNvSpPr txBox="1"/>
          <p:nvPr/>
        </p:nvSpPr>
        <p:spPr>
          <a:xfrm>
            <a:off x="1041903" y="841360"/>
            <a:ext cx="55074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spc="-70" dirty="0"/>
              <a:t>Thank you to all our generous sponsors </a:t>
            </a:r>
          </a:p>
        </p:txBody>
      </p:sp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EC728B5-B766-4119-85C5-288501C8C4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3825" y="4718233"/>
            <a:ext cx="2474381" cy="653936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C5AFAA-AB8F-4FFF-84F0-EA91A316E9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3450" y="4718233"/>
            <a:ext cx="2353372" cy="657261"/>
          </a:xfrm>
          <a:prstGeom prst="rect">
            <a:avLst/>
          </a:prstGeom>
        </p:spPr>
      </p:pic>
      <p:pic>
        <p:nvPicPr>
          <p:cNvPr id="3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CA2307A-549B-4F49-A316-94B9FBC503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72066" y="4658811"/>
            <a:ext cx="2638097" cy="772780"/>
          </a:xfrm>
          <a:prstGeom prst="rect">
            <a:avLst/>
          </a:prstGeom>
        </p:spPr>
      </p:pic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1BC8EFE-83ED-47E3-8F39-D7F8F797DA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36889" y="1524365"/>
            <a:ext cx="2413124" cy="647733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E67B858-7EC8-4102-AD52-10ED443F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153" y="5732024"/>
            <a:ext cx="2212014" cy="7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932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50A0771A-0F03-4021-8847-308CE2CAE280}"/>
              </a:ext>
            </a:extLst>
          </p:cNvPr>
          <p:cNvSpPr/>
          <p:nvPr/>
        </p:nvSpPr>
        <p:spPr>
          <a:xfrm>
            <a:off x="4225152" y="1544981"/>
            <a:ext cx="3817656" cy="3291083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ckers_EADF_bidi" title="Icon of a clipboard with a checklist on it">
            <a:extLst>
              <a:ext uri="{FF2B5EF4-FFF2-40B4-BE49-F238E27FC236}">
                <a16:creationId xmlns:a16="http://schemas.microsoft.com/office/drawing/2014/main" id="{83FDA904-1296-455E-AA0F-E87BA48842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74333" y="2084417"/>
            <a:ext cx="876511" cy="119516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C0CF5-5378-4E3E-9D14-1FDC292859FF}"/>
              </a:ext>
            </a:extLst>
          </p:cNvPr>
          <p:cNvSpPr txBox="1"/>
          <p:nvPr/>
        </p:nvSpPr>
        <p:spPr>
          <a:xfrm>
            <a:off x="5547477" y="33397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429317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423813" y="2890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16" y="3233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22" y="3163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24" y="4441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28" y="4178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60" y="3626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56" y="3994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17" y="3448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9" y="3902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C91A1B3-959F-4125-97CD-A61B4D869F86}"/>
              </a:ext>
            </a:extLst>
          </p:cNvPr>
          <p:cNvGrpSpPr/>
          <p:nvPr/>
        </p:nvGrpSpPr>
        <p:grpSpPr>
          <a:xfrm>
            <a:off x="7915947" y="795846"/>
            <a:ext cx="1834937" cy="1965757"/>
            <a:chOff x="7817756" y="814257"/>
            <a:chExt cx="1834937" cy="19657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8702D7-BE44-48A4-BD2E-9C6AD034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562" y="814257"/>
              <a:ext cx="1345326" cy="134532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66FE50-DF9B-4219-B16B-97A458E8A42A}"/>
                </a:ext>
              </a:extLst>
            </p:cNvPr>
            <p:cNvSpPr txBox="1"/>
            <p:nvPr/>
          </p:nvSpPr>
          <p:spPr>
            <a:xfrm>
              <a:off x="7817756" y="2133683"/>
              <a:ext cx="1834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M365DSC Blueprints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</p:cNvCxnSpPr>
          <p:nvPr/>
        </p:nvCxnSpPr>
        <p:spPr>
          <a:xfrm flipH="1">
            <a:off x="4756107" y="1896306"/>
            <a:ext cx="3246427" cy="14871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71D5B9-5BFB-49C5-B92D-A2DB1457E6ED}"/>
              </a:ext>
            </a:extLst>
          </p:cNvPr>
          <p:cNvSpPr txBox="1"/>
          <p:nvPr/>
        </p:nvSpPr>
        <p:spPr>
          <a:xfrm rot="20163293">
            <a:off x="4678727" y="1653606"/>
            <a:ext cx="286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Assess Existing Environments Against Known Good Configurations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19" y="3585164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3C0E5A-D4A0-42C8-A8D3-DD325CC52462}"/>
              </a:ext>
            </a:extLst>
          </p:cNvPr>
          <p:cNvCxnSpPr>
            <a:cxnSpLocks/>
          </p:cNvCxnSpPr>
          <p:nvPr/>
        </p:nvCxnSpPr>
        <p:spPr>
          <a:xfrm flipV="1">
            <a:off x="4916060" y="2141173"/>
            <a:ext cx="3196939" cy="14612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7296118" y="5420101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4CF7DD-67B9-43AE-B638-88045A9C4FD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833416" y="2761603"/>
            <a:ext cx="0" cy="6868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49381BE8-5537-41FE-A6CB-AE1E021FBBE6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ckers_EADF_bidi" title="Icon of a clipboard with a checklist on it">
            <a:extLst>
              <a:ext uri="{FF2B5EF4-FFF2-40B4-BE49-F238E27FC236}">
                <a16:creationId xmlns:a16="http://schemas.microsoft.com/office/drawing/2014/main" id="{11295E40-321F-4278-8088-0775D821B9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5BAF-C767-4EEE-93AB-5AE60B5DCDB2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6A87-C5E9-428E-8BD8-4B22D8A0117E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E6052814-718D-4CAD-96C9-50EAE016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18236-0BEC-41CD-94E7-ADBA3337E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6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206099" y="1366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02" y="1709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8" y="1639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0" y="2917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4" y="2654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46" y="2102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42" y="2470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03" y="1924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35" y="2378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2798604" y="3622572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35" y="2797128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5103997" y="2351329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7E0645D0-ED7B-42BB-A62A-B30CDA64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73" y="476817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2354845" y="98609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AE61F-BC95-4C87-A5E4-724CA6E63572}"/>
              </a:ext>
            </a:extLst>
          </p:cNvPr>
          <p:cNvSpPr txBox="1"/>
          <p:nvPr/>
        </p:nvSpPr>
        <p:spPr>
          <a:xfrm>
            <a:off x="6035169" y="6224986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5586969-61F7-42E5-AA61-11B4970692A4}"/>
              </a:ext>
            </a:extLst>
          </p:cNvPr>
          <p:cNvSpPr/>
          <p:nvPr/>
        </p:nvSpPr>
        <p:spPr>
          <a:xfrm>
            <a:off x="8927792" y="140307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E2BF3AA4-CB69-4C7A-8C2C-3F76101F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95" y="174619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04FC1C22-D963-47AC-BB2B-46E910F7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01" y="167611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B0538E0-ADA1-4672-983E-C85897B2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03" y="295467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DD551963-9E3F-457C-AE3C-F003B6D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507" y="269095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0EC0194-D003-496D-B9AD-8F8624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339" y="213923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BE553C21-73E4-4FF9-814B-4A7D070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5" y="250732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CC0B2CE-6AE7-4E73-B826-F199594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96" y="196116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ee the source image">
            <a:extLst>
              <a:ext uri="{FF2B5EF4-FFF2-40B4-BE49-F238E27FC236}">
                <a16:creationId xmlns:a16="http://schemas.microsoft.com/office/drawing/2014/main" id="{F4F70790-A21C-4B21-A42C-5AD30733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28" y="241567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92293-D8FA-4166-AFB7-68BE4FFB71C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533662" y="3661737"/>
            <a:ext cx="10996" cy="114319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See the source image">
            <a:extLst>
              <a:ext uri="{FF2B5EF4-FFF2-40B4-BE49-F238E27FC236}">
                <a16:creationId xmlns:a16="http://schemas.microsoft.com/office/drawing/2014/main" id="{3D30DDF9-7919-4FBA-B1CF-3B52EE7F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767" y="480493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2BDF2-7DC6-43E5-8FF7-D733FE31EBEB}"/>
              </a:ext>
            </a:extLst>
          </p:cNvPr>
          <p:cNvSpPr txBox="1"/>
          <p:nvPr/>
        </p:nvSpPr>
        <p:spPr>
          <a:xfrm>
            <a:off x="10076538" y="100447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7B0E0-F522-4F24-B736-3DBD09F677ED}"/>
              </a:ext>
            </a:extLst>
          </p:cNvPr>
          <p:cNvSpPr txBox="1"/>
          <p:nvPr/>
        </p:nvSpPr>
        <p:spPr>
          <a:xfrm>
            <a:off x="9622440" y="395107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CE0D6D-753D-4BCE-ACE3-F244496CD064}"/>
              </a:ext>
            </a:extLst>
          </p:cNvPr>
          <p:cNvCxnSpPr>
            <a:cxnSpLocks/>
          </p:cNvCxnSpPr>
          <p:nvPr/>
        </p:nvCxnSpPr>
        <p:spPr>
          <a:xfrm>
            <a:off x="3555646" y="5803453"/>
            <a:ext cx="22569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53714-9220-48BB-A87D-4B127152916C}"/>
              </a:ext>
            </a:extLst>
          </p:cNvPr>
          <p:cNvCxnSpPr>
            <a:cxnSpLocks/>
          </p:cNvCxnSpPr>
          <p:nvPr/>
        </p:nvCxnSpPr>
        <p:spPr>
          <a:xfrm flipH="1">
            <a:off x="7351961" y="5803453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EFF9460-CBA6-4ECF-92A2-D93D01E441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643" y="5134317"/>
            <a:ext cx="1338272" cy="13382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2053147" y="40667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B226D8-F088-412B-A5E8-AC1CAAB02EA6}"/>
              </a:ext>
            </a:extLst>
          </p:cNvPr>
          <p:cNvCxnSpPr>
            <a:cxnSpLocks/>
            <a:stCxn id="16" idx="0"/>
            <a:endCxn id="11266" idx="2"/>
          </p:cNvCxnSpPr>
          <p:nvPr/>
        </p:nvCxnSpPr>
        <p:spPr>
          <a:xfrm flipH="1" flipV="1">
            <a:off x="6477404" y="4632065"/>
            <a:ext cx="4375" cy="5022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67F9E4-E267-4BDE-8E89-12BA59C4BEB4}"/>
              </a:ext>
            </a:extLst>
          </p:cNvPr>
          <p:cNvSpPr txBox="1"/>
          <p:nvPr/>
        </p:nvSpPr>
        <p:spPr>
          <a:xfrm>
            <a:off x="6536966" y="4708532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2916740E-E09B-49D3-8B30-8C3D8B9A682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ckers_EADF_bidi" title="Icon of a clipboard with a checklist on it">
            <a:extLst>
              <a:ext uri="{FF2B5EF4-FFF2-40B4-BE49-F238E27FC236}">
                <a16:creationId xmlns:a16="http://schemas.microsoft.com/office/drawing/2014/main" id="{F3CADB5E-AAF3-4AE4-869B-B874D26133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0D48-25E4-4D3A-8F1B-61CC75F9F336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FAFDE-6472-44AB-A329-1E73013BD126}"/>
              </a:ext>
            </a:extLst>
          </p:cNvPr>
          <p:cNvSpPr txBox="1"/>
          <p:nvPr/>
        </p:nvSpPr>
        <p:spPr>
          <a:xfrm>
            <a:off x="10186205" y="6440429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2" name="Picture 11" descr="See the source image">
            <a:extLst>
              <a:ext uri="{FF2B5EF4-FFF2-40B4-BE49-F238E27FC236}">
                <a16:creationId xmlns:a16="http://schemas.microsoft.com/office/drawing/2014/main" id="{C67B2BBC-53C8-4BF0-BBFF-94767888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977" y="6440429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022F8-13DF-446B-958C-8C2E00D654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3087" y="486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6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9" grpId="0"/>
      <p:bldP spid="44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6007853" y="3722861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April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5262396" y="4166999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5162222" y="486845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8E834A42-ADB0-466E-A47B-51807E7196DC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ckers_EADF_bidi" title="Icon of a clipboard with a checklist on it">
            <a:extLst>
              <a:ext uri="{FF2B5EF4-FFF2-40B4-BE49-F238E27FC236}">
                <a16:creationId xmlns:a16="http://schemas.microsoft.com/office/drawing/2014/main" id="{1AC6C71F-5F77-4220-A252-FE5B0C57DE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DF30-7B10-40E1-BB8B-A6DE1438EB65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C39D8-40FF-4209-B77F-948ACCA27282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6" name="Picture 15" descr="See the source image">
            <a:extLst>
              <a:ext uri="{FF2B5EF4-FFF2-40B4-BE49-F238E27FC236}">
                <a16:creationId xmlns:a16="http://schemas.microsoft.com/office/drawing/2014/main" id="{5AD73F05-F76F-4FB7-9CCD-291770D3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5509CE-2DDA-4AB0-98F8-685AB953B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flipH="1">
            <a:off x="6007852" y="3722861"/>
            <a:ext cx="1" cy="107163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May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4999353" y="4131654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5142957" y="4794498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May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3D520698-26BC-4195-AD59-67C3B62191A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ckers_EADF_bidi" title="Icon of a clipboard with a checklist on it">
            <a:extLst>
              <a:ext uri="{FF2B5EF4-FFF2-40B4-BE49-F238E27FC236}">
                <a16:creationId xmlns:a16="http://schemas.microsoft.com/office/drawing/2014/main" id="{ED52FD87-40D2-4D24-A2E9-097456974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8B9E5-C646-4E5A-B832-F8602E47B089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8337A-3CE1-43EF-868C-D85B6A0DC8E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7" name="Picture 16" descr="See the source image">
            <a:extLst>
              <a:ext uri="{FF2B5EF4-FFF2-40B4-BE49-F238E27FC236}">
                <a16:creationId xmlns:a16="http://schemas.microsoft.com/office/drawing/2014/main" id="{4FDB203D-C4D4-423B-8099-5BA6AF9D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25DF-7DB7-4539-A50E-876465BDE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3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E2C791E2-1C40-476C-B137-748621A2C6D9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ckers_EADF_bidi" title="Icon of a clipboard with a checklist on it">
            <a:extLst>
              <a:ext uri="{FF2B5EF4-FFF2-40B4-BE49-F238E27FC236}">
                <a16:creationId xmlns:a16="http://schemas.microsoft.com/office/drawing/2014/main" id="{88D78935-6307-424D-A9E5-7ACCE5D0E4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AAA4-E584-4FBE-AA14-91AE162FC1BC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9119122" y="4794499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May 2020</a:t>
              </a:r>
            </a:p>
          </p:txBody>
        </p:sp>
      </p:grp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B6A1BDDF-208F-4997-A77B-AC3420F1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33" y="2613801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7FCCA-0F7F-4432-A0CD-E7FBE1223928}"/>
              </a:ext>
            </a:extLst>
          </p:cNvPr>
          <p:cNvSpPr txBox="1"/>
          <p:nvPr/>
        </p:nvSpPr>
        <p:spPr>
          <a:xfrm>
            <a:off x="4467295" y="2168002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1BA31-D57D-4042-BF14-DB1D2F487235}"/>
              </a:ext>
            </a:extLst>
          </p:cNvPr>
          <p:cNvSpPr txBox="1"/>
          <p:nvPr/>
        </p:nvSpPr>
        <p:spPr>
          <a:xfrm>
            <a:off x="5426460" y="616853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5ED7A-62DD-4D51-BC56-1835A37F9724}"/>
              </a:ext>
            </a:extLst>
          </p:cNvPr>
          <p:cNvCxnSpPr>
            <a:cxnSpLocks/>
          </p:cNvCxnSpPr>
          <p:nvPr/>
        </p:nvCxnSpPr>
        <p:spPr>
          <a:xfrm>
            <a:off x="2558655" y="5796041"/>
            <a:ext cx="254534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077863-7A91-435A-8E80-4F8AE9F7BAE4}"/>
              </a:ext>
            </a:extLst>
          </p:cNvPr>
          <p:cNvCxnSpPr>
            <a:cxnSpLocks/>
          </p:cNvCxnSpPr>
          <p:nvPr/>
        </p:nvCxnSpPr>
        <p:spPr>
          <a:xfrm flipH="1">
            <a:off x="6761249" y="5779187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734A3DB-4710-4681-A959-E01AD4A9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34" y="5077864"/>
            <a:ext cx="1338272" cy="13382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CB4DD-0014-48D8-8744-BB0D96A2ED62}"/>
              </a:ext>
            </a:extLst>
          </p:cNvPr>
          <p:cNvSpPr txBox="1"/>
          <p:nvPr/>
        </p:nvSpPr>
        <p:spPr>
          <a:xfrm>
            <a:off x="5900264" y="4697701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307AC-EA33-45C9-82F3-19BA270E348F}"/>
              </a:ext>
            </a:extLst>
          </p:cNvPr>
          <p:cNvCxnSpPr>
            <a:cxnSpLocks/>
          </p:cNvCxnSpPr>
          <p:nvPr/>
        </p:nvCxnSpPr>
        <p:spPr>
          <a:xfrm flipV="1">
            <a:off x="5840701" y="4488222"/>
            <a:ext cx="1" cy="78828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2AB66-534C-4965-9F91-DBD97C64B015}"/>
              </a:ext>
            </a:extLst>
          </p:cNvPr>
          <p:cNvSpPr txBox="1"/>
          <p:nvPr/>
        </p:nvSpPr>
        <p:spPr>
          <a:xfrm>
            <a:off x="10173274" y="640539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1DD17BB3-D6C1-45AF-8CAC-850E403C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400800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9B020-5580-4E70-A834-BF83208AD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9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C209B2-A6D6-4A92-BA15-B9EBBC52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 dirty="0"/>
              <a:t>CONSIDER DONATING TO THE FOLLOWING CHARITY RELIEF FUNDS:</a:t>
            </a:r>
            <a:br>
              <a:rPr lang="en-US" sz="1800" dirty="0"/>
            </a:br>
            <a:r>
              <a:rPr lang="en-US" sz="1800" dirty="0"/>
              <a:t>UNITED WAY OR INTERNATIONAL MEDICAL CORPS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83F9D61-D55C-4FFA-9295-A48F9C222B8B}"/>
              </a:ext>
            </a:extLst>
          </p:cNvPr>
          <p:cNvSpPr txBox="1">
            <a:spLocks/>
          </p:cNvSpPr>
          <p:nvPr/>
        </p:nvSpPr>
        <p:spPr>
          <a:xfrm>
            <a:off x="1" y="591206"/>
            <a:ext cx="12191999" cy="587286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latin typeface="+mn-lt"/>
              </a:rPr>
              <a:t>THANK YOU FOR JOINING US!</a:t>
            </a:r>
            <a:br>
              <a:rPr lang="en-US" sz="1400" dirty="0">
                <a:latin typeface="+mn-lt"/>
              </a:rPr>
            </a:br>
            <a:r>
              <a:rPr lang="en-US" sz="14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10% OF FUNDS FROM SPONSORS GO TO SUPPORT COMMUNITY RELIEF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latin typeface="+mn-lt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3AC61A3-8AAE-4695-9812-EDEFB750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61568">
            <a:off x="1616826" y="3198521"/>
            <a:ext cx="1110174" cy="1213104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2A39EDA-2FD0-4130-86A9-EADCB034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988" y="1178492"/>
            <a:ext cx="1110174" cy="1213104"/>
          </a:xfrm>
          <a:prstGeom prst="rect">
            <a:avLst/>
          </a:prstGeom>
        </p:spPr>
      </p:pic>
      <p:pic>
        <p:nvPicPr>
          <p:cNvPr id="23" name="Picture 22" descr="A picture containing shirt&#10;&#10;Description automatically generated">
            <a:extLst>
              <a:ext uri="{FF2B5EF4-FFF2-40B4-BE49-F238E27FC236}">
                <a16:creationId xmlns:a16="http://schemas.microsoft.com/office/drawing/2014/main" id="{75CB7AAE-3EF8-4AB3-B2DF-5AF699A14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98" y="3761690"/>
            <a:ext cx="3116004" cy="3116004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359993AC-2309-4171-A8D8-DED724ADF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49"/>
          <a:stretch/>
        </p:blipFill>
        <p:spPr bwMode="auto">
          <a:xfrm>
            <a:off x="8850795" y="105240"/>
            <a:ext cx="3233173" cy="138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BDFADB85-56D7-4A63-BE05-A94D2A872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6" b="28166"/>
          <a:stretch/>
        </p:blipFill>
        <p:spPr bwMode="auto">
          <a:xfrm>
            <a:off x="197483" y="4961481"/>
            <a:ext cx="4235369" cy="12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F5ED0-8B60-402E-81DE-A82926753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8" y="0"/>
            <a:ext cx="1778483" cy="9306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97FB49-787D-484D-9BE2-0FB7399DAA44}"/>
              </a:ext>
            </a:extLst>
          </p:cNvPr>
          <p:cNvSpPr txBox="1"/>
          <p:nvPr/>
        </p:nvSpPr>
        <p:spPr>
          <a:xfrm>
            <a:off x="3324890" y="3692406"/>
            <a:ext cx="7513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ea typeface="Segoe UI" pitchFamily="34" charset="0"/>
                <a:cs typeface="Segoe UI" pitchFamily="34" charset="0"/>
              </a:rPr>
              <a:t>United Way: </a:t>
            </a:r>
            <a:r>
              <a:rPr lang="en-US" sz="2000" u="sng" dirty="0">
                <a:latin typeface="Helvetica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https://give.uwkc.org/M365VM</a:t>
            </a:r>
            <a:endParaRPr lang="en-US" sz="2000" u="sng" dirty="0">
              <a:latin typeface="Helvetica" panose="020B0604020202020204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cs typeface="Segoe UI" pitchFamily="34" charset="0"/>
              </a:rPr>
              <a:t>International Medical Corps: </a:t>
            </a:r>
            <a:r>
              <a:rPr lang="en-US" sz="2000" b="0" i="0" u="sng" dirty="0">
                <a:effectLst/>
                <a:latin typeface="Helvetica" panose="020B0604020202020204" pitchFamily="34" charset="0"/>
              </a:rPr>
              <a:t>https://bit.ly/MedicalCorpsFund</a:t>
            </a:r>
            <a:endParaRPr lang="en-US" sz="2000" dirty="0"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94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789619"/>
            <a:ext cx="12191999" cy="535812"/>
          </a:xfrm>
          <a:prstGeom prst="rect">
            <a:avLst/>
          </a:prstGeom>
        </p:spPr>
        <p:txBody>
          <a:bodyPr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sz="3200">
                <a:solidFill>
                  <a:srgbClr val="732B6B"/>
                </a:solidFill>
                <a:latin typeface="+mn-lt"/>
              </a:rPr>
              <a:t>THANK YOU FOR JOINING US!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0" y="3532900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latin typeface="+mn-lt"/>
              </a:rPr>
              <a:t>DO YOU HAVE ANY QUESTIONS</a:t>
            </a:r>
            <a:r>
              <a:rPr lang="cs-CZ" sz="1800">
                <a:latin typeface="+mn-lt"/>
              </a:rPr>
              <a:t>?</a:t>
            </a:r>
            <a:endParaRPr lang="en-US" sz="1800">
              <a:latin typeface="+mn-lt"/>
            </a:endParaRPr>
          </a:p>
          <a:p>
            <a:pPr marL="0" indent="0" algn="ctr">
              <a:buNone/>
            </a:pPr>
            <a:endParaRPr lang="en-US" sz="1800">
              <a:latin typeface="+mn-lt"/>
            </a:endParaRPr>
          </a:p>
          <a:p>
            <a:pPr marL="0" indent="0" algn="ctr">
              <a:buNone/>
            </a:pPr>
            <a:endParaRPr lang="en-US" sz="1800">
              <a:latin typeface="+mn-lt"/>
            </a:endParaRPr>
          </a:p>
          <a:p>
            <a:pPr marL="0" indent="0" algn="ctr">
              <a:buNone/>
            </a:pPr>
            <a:r>
              <a:rPr lang="en-US" sz="1800">
                <a:latin typeface="+mn-lt"/>
              </a:rPr>
              <a:t>[OPTIONAL: Let’s Connect: Social Media Links or Email]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292B81-8D74-4653-813C-52641512D215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CD62D4-837E-484D-9857-1015B617F222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F55A5-2267-4C45-AD3C-D71D50B52507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20" name="Picture 19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3CFEB0E9-EBAD-4240-B8B3-5157A209CB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2692C9C-45E9-46AC-8A36-0604881427A4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3A957B-51F9-468C-B7D1-B60C2218253F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930A2D-3607-4852-A1E9-0082EF787C4A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430E22D-59EB-4187-A1A3-6380B9C17E5C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</p:spTree>
    <p:extLst>
      <p:ext uri="{BB962C8B-B14F-4D97-AF65-F5344CB8AC3E}">
        <p14:creationId xmlns:p14="http://schemas.microsoft.com/office/powerpoint/2010/main" val="140319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FE272-33F3-475F-B7C0-A423EC9C0BD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0" dirty="0">
                <a:latin typeface="+mn-lt"/>
              </a:rPr>
              <a:t>@NikCharlebois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0F04DD-3B81-41D3-BBC4-0A7A03EE95FB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ABEC26-9FFE-4D50-BE2E-F59F4C47CEF0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ADB6B9-D660-48FC-9A93-8AC5D3C46037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16" name="Picture 15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047A7875-3519-490A-81FA-27AE7FA34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9726ADF-47A8-493A-B87D-2615A0614780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D1215-60FB-4039-B9A4-9DB24EFF476D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8AC273-F443-4C48-8862-872AE10FFFDB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5DADA7-1F9F-44E7-B228-107AEA2FF422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5520AE-001E-41E9-B769-C1268AC977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4001" b="4001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8C8F5E-F703-4B70-9560-1E639E022A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0341" y="2946047"/>
            <a:ext cx="7152505" cy="2958714"/>
          </a:xfrm>
        </p:spPr>
        <p:txBody>
          <a:bodyPr/>
          <a:lstStyle/>
          <a:p>
            <a:r>
              <a:rPr lang="en-US" dirty="0"/>
              <a:t>Senior Premier Field Engineer – Microsoft</a:t>
            </a:r>
          </a:p>
          <a:p>
            <a:r>
              <a:rPr lang="en-US" dirty="0"/>
              <a:t>Ex-PowerShell MVP</a:t>
            </a:r>
          </a:p>
          <a:p>
            <a:r>
              <a:rPr lang="en-US" dirty="0"/>
              <a:t>Based out of Gatineau, Quebec</a:t>
            </a:r>
          </a:p>
          <a:p>
            <a:r>
              <a:rPr lang="en-US" dirty="0"/>
              <a:t>Blogger at </a:t>
            </a:r>
            <a:r>
              <a:rPr lang="en-US" dirty="0">
                <a:hlinkClick r:id="rId6"/>
              </a:rPr>
              <a:t>https://NikCharlebois.com</a:t>
            </a:r>
            <a:endParaRPr lang="en-US" dirty="0"/>
          </a:p>
          <a:p>
            <a:r>
              <a:rPr lang="en-US" dirty="0"/>
              <a:t>Owner and creator of ReverseDSC and Microsoft365DSC</a:t>
            </a:r>
          </a:p>
        </p:txBody>
      </p:sp>
    </p:spTree>
    <p:extLst>
      <p:ext uri="{BB962C8B-B14F-4D97-AF65-F5344CB8AC3E}">
        <p14:creationId xmlns:p14="http://schemas.microsoft.com/office/powerpoint/2010/main" val="278351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 txBox="1">
            <a:spLocks/>
          </p:cNvSpPr>
          <p:nvPr/>
        </p:nvSpPr>
        <p:spPr>
          <a:xfrm>
            <a:off x="-1" y="1634683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n-lt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B2FCEC1-A2A3-42DB-A850-95876FDB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1" y="3068134"/>
            <a:ext cx="4673071" cy="26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D6E5D7-118B-428F-AF86-5F33B40E4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Visit the Vendors Booth, Sessions and Watch the Videos</a:t>
            </a:r>
          </a:p>
          <a:p>
            <a:r>
              <a:rPr lang="en-US" dirty="0"/>
              <a:t>Submit Your Answers to Enter the Raffle</a:t>
            </a:r>
          </a:p>
          <a:p>
            <a:r>
              <a:rPr lang="en-US" dirty="0"/>
              <a:t>You need at least 5 correct answers then submit for a chance to win one of 3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1200" dirty="0"/>
              <a:t>(One in each Americas, APAC, EMEA)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F72D-622A-4BDE-9C62-BA05F5FA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59" y="2027799"/>
            <a:ext cx="7152505" cy="646331"/>
          </a:xfrm>
        </p:spPr>
        <p:txBody>
          <a:bodyPr/>
          <a:lstStyle/>
          <a:p>
            <a:r>
              <a:rPr lang="en-US" dirty="0"/>
              <a:t>ARE YOU READY FOR A RAFFLE?</a:t>
            </a:r>
            <a:br>
              <a:rPr lang="en-US" dirty="0"/>
            </a:br>
            <a:r>
              <a:rPr lang="en-US" dirty="0"/>
              <a:t>We are giving away 3 Oculus Quest All In One!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3B09A-4887-4F40-92D5-C856E8D6653F}"/>
              </a:ext>
            </a:extLst>
          </p:cNvPr>
          <p:cNvSpPr/>
          <p:nvPr/>
        </p:nvSpPr>
        <p:spPr>
          <a:xfrm>
            <a:off x="383667" y="5699433"/>
            <a:ext cx="5248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https://bit.ly/m365raffle</a:t>
            </a:r>
          </a:p>
        </p:txBody>
      </p:sp>
    </p:spTree>
    <p:extLst>
      <p:ext uri="{BB962C8B-B14F-4D97-AF65-F5344CB8AC3E}">
        <p14:creationId xmlns:p14="http://schemas.microsoft.com/office/powerpoint/2010/main" val="41005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Microsoft365DSC?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08E05CD5-14CD-430E-AD00-A7DABF6C0330}"/>
              </a:ext>
            </a:extLst>
          </p:cNvPr>
          <p:cNvSpPr/>
          <p:nvPr/>
        </p:nvSpPr>
        <p:spPr>
          <a:xfrm>
            <a:off x="6658885" y="3303855"/>
            <a:ext cx="2292125" cy="1975970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loud" title="Icon of a cloud">
            <a:extLst>
              <a:ext uri="{FF2B5EF4-FFF2-40B4-BE49-F238E27FC236}">
                <a16:creationId xmlns:a16="http://schemas.microsoft.com/office/drawing/2014/main" id="{8C46BD1A-B688-4473-A9D1-5CF6A4D68604}"/>
              </a:ext>
            </a:extLst>
          </p:cNvPr>
          <p:cNvSpPr>
            <a:spLocks noChangeAspect="1"/>
          </p:cNvSpPr>
          <p:nvPr/>
        </p:nvSpPr>
        <p:spPr bwMode="auto">
          <a:xfrm>
            <a:off x="7342576" y="369758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7" name="cloud" title="Icon of a cloud">
            <a:extLst>
              <a:ext uri="{FF2B5EF4-FFF2-40B4-BE49-F238E27FC236}">
                <a16:creationId xmlns:a16="http://schemas.microsoft.com/office/drawing/2014/main" id="{0E7A9C52-150C-4070-A2A7-0B094EDB9B83}"/>
              </a:ext>
            </a:extLst>
          </p:cNvPr>
          <p:cNvSpPr>
            <a:spLocks noChangeAspect="1"/>
          </p:cNvSpPr>
          <p:nvPr/>
        </p:nvSpPr>
        <p:spPr bwMode="auto">
          <a:xfrm>
            <a:off x="7486654" y="376452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9A114C7-AC11-4BA1-9D1E-5D807ED3BB41}"/>
              </a:ext>
            </a:extLst>
          </p:cNvPr>
          <p:cNvSpPr/>
          <p:nvPr/>
        </p:nvSpPr>
        <p:spPr>
          <a:xfrm>
            <a:off x="4856889" y="2315870"/>
            <a:ext cx="2292125" cy="1975970"/>
          </a:xfrm>
          <a:prstGeom prst="hexagon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EA64183-3CA3-42CF-B8F2-B98B31F67653}"/>
              </a:ext>
            </a:extLst>
          </p:cNvPr>
          <p:cNvSpPr/>
          <p:nvPr/>
        </p:nvSpPr>
        <p:spPr>
          <a:xfrm>
            <a:off x="6658885" y="1327885"/>
            <a:ext cx="2292125" cy="1975970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90B542B-2100-44C8-93C7-40A31C988138}"/>
              </a:ext>
            </a:extLst>
          </p:cNvPr>
          <p:cNvSpPr/>
          <p:nvPr/>
        </p:nvSpPr>
        <p:spPr>
          <a:xfrm>
            <a:off x="4856889" y="339900"/>
            <a:ext cx="2292125" cy="1975970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1ED9C17-7AB8-428B-9176-B9E180F388AB}"/>
              </a:ext>
            </a:extLst>
          </p:cNvPr>
          <p:cNvSpPr/>
          <p:nvPr/>
        </p:nvSpPr>
        <p:spPr>
          <a:xfrm>
            <a:off x="4856888" y="4291840"/>
            <a:ext cx="2292125" cy="1975970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ACD236F-BB04-4EAC-8D67-31CC1B9E5249}"/>
              </a:ext>
            </a:extLst>
          </p:cNvPr>
          <p:cNvSpPr/>
          <p:nvPr/>
        </p:nvSpPr>
        <p:spPr>
          <a:xfrm>
            <a:off x="3054891" y="3303855"/>
            <a:ext cx="2292125" cy="1975970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8A3CFD9-8E26-48F3-B08A-977D18A5E5C5}"/>
              </a:ext>
            </a:extLst>
          </p:cNvPr>
          <p:cNvSpPr/>
          <p:nvPr/>
        </p:nvSpPr>
        <p:spPr>
          <a:xfrm>
            <a:off x="3054891" y="1327885"/>
            <a:ext cx="2292125" cy="1975970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A33BC-F579-4251-99DB-6658E3A3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45" y="2737319"/>
            <a:ext cx="1117346" cy="11173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9CA3B5-D555-4304-907D-583FAA817D5E}"/>
              </a:ext>
            </a:extLst>
          </p:cNvPr>
          <p:cNvSpPr txBox="1"/>
          <p:nvPr/>
        </p:nvSpPr>
        <p:spPr>
          <a:xfrm>
            <a:off x="5461126" y="151722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</a:t>
            </a:r>
          </a:p>
        </p:txBody>
      </p:sp>
      <p:sp>
        <p:nvSpPr>
          <p:cNvPr id="32" name="Thunderstorms_E9C6" title="Icon of thunderclouds and lightning">
            <a:extLst>
              <a:ext uri="{FF2B5EF4-FFF2-40B4-BE49-F238E27FC236}">
                <a16:creationId xmlns:a16="http://schemas.microsoft.com/office/drawing/2014/main" id="{FD4C602E-6D57-4060-9540-45EDFAF412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1705" y="784596"/>
            <a:ext cx="788590" cy="637959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5" name="Eye" title="Icon of an eyeball">
            <a:extLst>
              <a:ext uri="{FF2B5EF4-FFF2-40B4-BE49-F238E27FC236}">
                <a16:creationId xmlns:a16="http://schemas.microsoft.com/office/drawing/2014/main" id="{7AF043A4-4F5F-4BE3-BC1D-4F91756690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38968" y="3794296"/>
            <a:ext cx="923973" cy="510141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E5D6D-6744-4E21-AB72-DE57EB179134}"/>
              </a:ext>
            </a:extLst>
          </p:cNvPr>
          <p:cNvSpPr txBox="1"/>
          <p:nvPr/>
        </p:nvSpPr>
        <p:spPr>
          <a:xfrm>
            <a:off x="3766369" y="453483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Monitor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468FEB-291A-42D7-BDFB-9387A497B5E9}"/>
              </a:ext>
            </a:extLst>
          </p:cNvPr>
          <p:cNvSpPr txBox="1"/>
          <p:nvPr/>
        </p:nvSpPr>
        <p:spPr>
          <a:xfrm>
            <a:off x="3803875" y="256136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Report</a:t>
            </a:r>
          </a:p>
        </p:txBody>
      </p:sp>
      <p:sp>
        <p:nvSpPr>
          <p:cNvPr id="43" name="Trackers_EADF_bidi" title="Icon of a clipboard with a checklist on it">
            <a:extLst>
              <a:ext uri="{FF2B5EF4-FFF2-40B4-BE49-F238E27FC236}">
                <a16:creationId xmlns:a16="http://schemas.microsoft.com/office/drawing/2014/main" id="{0C79DDA4-6AA3-47DF-8F22-D0777CA8BF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7964" y="4603665"/>
            <a:ext cx="526258" cy="71757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6DE2D8-9B19-4D1F-90EF-7B0D17554E4E}"/>
              </a:ext>
            </a:extLst>
          </p:cNvPr>
          <p:cNvSpPr txBox="1"/>
          <p:nvPr/>
        </p:nvSpPr>
        <p:spPr>
          <a:xfrm>
            <a:off x="5618909" y="546916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Assess</a:t>
            </a:r>
          </a:p>
        </p:txBody>
      </p:sp>
      <p:sp>
        <p:nvSpPr>
          <p:cNvPr id="47" name="CompanyDirectory_EF0D" title="Icon of a directory or logbook">
            <a:extLst>
              <a:ext uri="{FF2B5EF4-FFF2-40B4-BE49-F238E27FC236}">
                <a16:creationId xmlns:a16="http://schemas.microsoft.com/office/drawing/2014/main" id="{E523D873-821D-4B21-9064-8B4CD6C559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95331" y="1759380"/>
            <a:ext cx="611248" cy="679237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DB9BE6D5-60E9-4CB8-9595-9A0008E8FCD0}"/>
              </a:ext>
            </a:extLst>
          </p:cNvPr>
          <p:cNvSpPr>
            <a:spLocks noChangeAspect="1"/>
          </p:cNvSpPr>
          <p:nvPr/>
        </p:nvSpPr>
        <p:spPr bwMode="auto">
          <a:xfrm>
            <a:off x="7375259" y="171684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A6C5741-CE91-4E7F-B35E-4CA377D0DE49}"/>
              </a:ext>
            </a:extLst>
          </p:cNvPr>
          <p:cNvCxnSpPr/>
          <p:nvPr/>
        </p:nvCxnSpPr>
        <p:spPr>
          <a:xfrm>
            <a:off x="7814079" y="2082147"/>
            <a:ext cx="0" cy="33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AEA31F-6036-44A0-9935-15EEE2FFB840}"/>
              </a:ext>
            </a:extLst>
          </p:cNvPr>
          <p:cNvSpPr txBox="1"/>
          <p:nvPr/>
        </p:nvSpPr>
        <p:spPr>
          <a:xfrm>
            <a:off x="7415138" y="2504411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sp>
        <p:nvSpPr>
          <p:cNvPr id="55" name="arrow_11" title="Icon of a circle made of two curved arrows">
            <a:extLst>
              <a:ext uri="{FF2B5EF4-FFF2-40B4-BE49-F238E27FC236}">
                <a16:creationId xmlns:a16="http://schemas.microsoft.com/office/drawing/2014/main" id="{CF9871AC-EDE5-429E-83D4-BCF450A4D6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5777" y="4034659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0A91D-B9D7-47F5-B940-4824075E7369}"/>
              </a:ext>
            </a:extLst>
          </p:cNvPr>
          <p:cNvSpPr txBox="1"/>
          <p:nvPr/>
        </p:nvSpPr>
        <p:spPr>
          <a:xfrm>
            <a:off x="7182586" y="4446565"/>
            <a:ext cx="144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Synchronize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36E7B-6278-4BA3-B6FE-C22B707F268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729A5A81-9DC6-4266-9729-072DA249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EFC5E-3F58-4BCE-81DD-4B55EDD9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E7542-A9F6-4E1C-B555-5096ACB7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4" y="404229"/>
            <a:ext cx="1354946" cy="4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57" grpId="0" animBg="1"/>
      <p:bldP spid="6" grpId="0" animBg="1"/>
      <p:bldP spid="8" grpId="0" animBg="1"/>
      <p:bldP spid="12" grpId="0" animBg="1"/>
      <p:bldP spid="14" grpId="0" animBg="1"/>
      <p:bldP spid="16" grpId="0" animBg="1"/>
      <p:bldP spid="29" grpId="0"/>
      <p:bldP spid="32" grpId="0" animBg="1"/>
      <p:bldP spid="35" grpId="0" animBg="1"/>
      <p:bldP spid="37" grpId="0"/>
      <p:bldP spid="41" grpId="0"/>
      <p:bldP spid="43" grpId="0" animBg="1"/>
      <p:bldP spid="45" grpId="0"/>
      <p:bldP spid="47" grpId="0" animBg="1"/>
      <p:bldP spid="49" grpId="0" animBg="1"/>
      <p:bldP spid="53" grpId="0"/>
      <p:bldP spid="55" grpId="0" animBg="1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2340F-895E-46B5-A9B3-9BA4D440D51C}"/>
              </a:ext>
            </a:extLst>
          </p:cNvPr>
          <p:cNvSpPr txBox="1"/>
          <p:nvPr/>
        </p:nvSpPr>
        <p:spPr>
          <a:xfrm>
            <a:off x="3865725" y="5843658"/>
            <a:ext cx="85510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aka.ms/M365DSC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100% Open-Source on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 the documentation is on the website;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Worldwide team of dedicated engineers;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Looking for help: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Testing;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Development;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Suggestions, ideas, and feedback;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997323E-9A17-4C3B-99EC-10F3F03A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571" y="368719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19D32BC-5B38-4F45-BF19-2D571F1D172E}"/>
              </a:ext>
            </a:extLst>
          </p:cNvPr>
          <p:cNvSpPr/>
          <p:nvPr/>
        </p:nvSpPr>
        <p:spPr>
          <a:xfrm>
            <a:off x="3901134" y="1905836"/>
            <a:ext cx="3817657" cy="3291084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D8329-F38C-41BF-8B94-012EEE9499A1}"/>
              </a:ext>
            </a:extLst>
          </p:cNvPr>
          <p:cNvSpPr txBox="1"/>
          <p:nvPr/>
        </p:nvSpPr>
        <p:spPr>
          <a:xfrm>
            <a:off x="4854979" y="40375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Automate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14379D49-FC84-42AE-8394-EB5A8F4CD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983" y="2685058"/>
            <a:ext cx="1313439" cy="106255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0629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theme/theme1.xml><?xml version="1.0" encoding="utf-8"?>
<a:theme xmlns:a="http://schemas.openxmlformats.org/drawingml/2006/main" name="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3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duction to PowerShell DSC for SharePoint.potx" id="{A5E61F34-473D-4B81-8F7A-9E503B7947C1}" vid="{CFF41E8D-1018-4E90-989B-ABF22F6BD4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CE04824E6F7C448FF61778DFDD0571" ma:contentTypeVersion="10" ma:contentTypeDescription="Create a new document." ma:contentTypeScope="" ma:versionID="036ddcf0f088ac76b178ef9d74c5d1e9">
  <xsd:schema xmlns:xsd="http://www.w3.org/2001/XMLSchema" xmlns:xs="http://www.w3.org/2001/XMLSchema" xmlns:p="http://schemas.microsoft.com/office/2006/metadata/properties" xmlns:ns2="f27732ee-8427-4704-a91f-3799cd366fd6" xmlns:ns3="76986dbd-032a-4cba-87e7-0e0e4e53f7fc" targetNamespace="http://schemas.microsoft.com/office/2006/metadata/properties" ma:root="true" ma:fieldsID="d824f065c5db79e401b8c15641d508bb" ns2:_="" ns3:_="">
    <xsd:import namespace="f27732ee-8427-4704-a91f-3799cd366fd6"/>
    <xsd:import namespace="76986dbd-032a-4cba-87e7-0e0e4e53f7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32ee-8427-4704-a91f-3799cd366f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86dbd-032a-4cba-87e7-0e0e4e53f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521726-F855-4E21-981C-7AED17A42A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E85AAD-02A8-4486-AC92-70D63B13D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732ee-8427-4704-a91f-3799cd366fd6"/>
    <ds:schemaRef ds:uri="76986dbd-032a-4cba-87e7-0e0e4e53f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902</Words>
  <Application>Microsoft Office PowerPoint</Application>
  <PresentationFormat>Widescreen</PresentationFormat>
  <Paragraphs>229</Paragraphs>
  <Slides>38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Helvetica</vt:lpstr>
      <vt:lpstr>Segoe</vt:lpstr>
      <vt:lpstr>Segoe UI</vt:lpstr>
      <vt:lpstr>Segoe UI Light</vt:lpstr>
      <vt:lpstr>Segoe UI Semibold</vt:lpstr>
      <vt:lpstr>Segoe UI Semilight</vt:lpstr>
      <vt:lpstr>Wingdings</vt:lpstr>
      <vt:lpstr>Header</vt:lpstr>
      <vt:lpstr>Without-header</vt:lpstr>
      <vt:lpstr>WHITE TEMPLATE</vt:lpstr>
      <vt:lpstr>Office Theme</vt:lpstr>
      <vt:lpstr>PowerPoint Presentation</vt:lpstr>
      <vt:lpstr>PowerPoint Presentation</vt:lpstr>
      <vt:lpstr>PowerPoint Presentation</vt:lpstr>
      <vt:lpstr>@NikCharlebois</vt:lpstr>
      <vt:lpstr>ARE YOU READY FOR A RAFFLE? We are giving away 3 Oculus Quest All In One! </vt:lpstr>
      <vt:lpstr>What is Microsoft365DSC?</vt:lpstr>
      <vt:lpstr>PowerPoint Presentation</vt:lpstr>
      <vt:lpstr>Community</vt:lpstr>
      <vt:lpstr>PowerPoint Presentation</vt:lpstr>
      <vt:lpstr>Difference with Classic PowerShell</vt:lpstr>
      <vt:lpstr>Difference with Classic PowerShell</vt:lpstr>
      <vt:lpstr>PowerPoint Presentation</vt:lpstr>
      <vt:lpstr>PowerPoint Presentation</vt:lpstr>
      <vt:lpstr>Logic Flow</vt:lpstr>
      <vt:lpstr>Demo 1</vt:lpstr>
      <vt:lpstr>PowerPoint Presentation</vt:lpstr>
      <vt:lpstr>PowerPoint Presentation</vt:lpstr>
      <vt:lpstr>Monitor Configuration Drifts</vt:lpstr>
      <vt:lpstr>Demo 2</vt:lpstr>
      <vt:lpstr>PowerPoint Presentation</vt:lpstr>
      <vt:lpstr>PowerPoint Presentation</vt:lpstr>
      <vt:lpstr>PowerPoint Presentation</vt:lpstr>
      <vt:lpstr>Demo 3</vt:lpstr>
      <vt:lpstr>PowerPoint Presentation</vt:lpstr>
      <vt:lpstr>PowerPoint Presentation</vt:lpstr>
      <vt:lpstr>PowerPoint Presentation</vt:lpstr>
      <vt:lpstr>Demo 4</vt:lpstr>
      <vt:lpstr>PowerPoint Presentation</vt:lpstr>
      <vt:lpstr>PowerPoint Presentation</vt:lpstr>
      <vt:lpstr>Demo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DONATING TO THE FOLLOWING CHARITY RELIEF FUNDS: UNITED WAY OR INTERNATIONAL MEDICAL CORPS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2016-09-23T09:03:56Z</dcterms:created>
  <dcterms:modified xsi:type="dcterms:W3CDTF">2020-05-25T15:30:56Z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0x010100FECE04824E6F7C448FF61778DFDD0571</vt:lpwstr>
  </property>
</Properties>
</file>